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78" r:id="rId3"/>
    <p:sldId id="280" r:id="rId4"/>
    <p:sldId id="279" r:id="rId5"/>
    <p:sldId id="281" r:id="rId6"/>
    <p:sldId id="282" r:id="rId7"/>
    <p:sldId id="283" r:id="rId8"/>
    <p:sldId id="284" r:id="rId9"/>
    <p:sldId id="286" r:id="rId10"/>
    <p:sldId id="2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006595"/>
    <a:srgbClr val="66B360"/>
    <a:srgbClr val="016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360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63FF5-DD85-4982-9ACE-853ECF26015B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5A8F-6A43-44BD-BC15-1F7FDD9BD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9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A6D6-9191-46BB-B877-AF4E8FBADAD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58DA-4607-4317-BE75-C6E570B6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58DA-4607-4317-BE75-C6E570B6D8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58DA-4607-4317-BE75-C6E570B6D84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9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4"/>
          <a:stretch/>
        </p:blipFill>
        <p:spPr>
          <a:xfrm>
            <a:off x="0" y="0"/>
            <a:ext cx="9143999" cy="4626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07" y="156039"/>
            <a:ext cx="8458200" cy="6781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Autofit/>
          </a:bodyPr>
          <a:lstStyle>
            <a:lvl1pPr algn="ctr">
              <a:defRPr sz="4000" b="1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34" y="906245"/>
            <a:ext cx="8506146" cy="10107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rmAutofit/>
          </a:bodyPr>
          <a:lstStyle>
            <a:lvl1pPr marL="0" indent="0" algn="ctr">
              <a:buNone/>
              <a:defRPr sz="3000" cap="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464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52286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73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77340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1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2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5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4"/>
          <a:stretch/>
        </p:blipFill>
        <p:spPr>
          <a:xfrm>
            <a:off x="0" y="0"/>
            <a:ext cx="9143999" cy="4626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407" y="156039"/>
            <a:ext cx="8458200" cy="6781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Autofit/>
          </a:bodyPr>
          <a:lstStyle>
            <a:lvl1pPr algn="ctr">
              <a:defRPr sz="4000" b="1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34" y="906245"/>
            <a:ext cx="8506146" cy="10107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>
            <a:normAutofit/>
          </a:bodyPr>
          <a:lstStyle>
            <a:lvl1pPr marL="0" indent="0" algn="ctr">
              <a:buNone/>
              <a:defRPr sz="3000" cap="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586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>
            <a:lvl1pPr>
              <a:defRPr>
                <a:solidFill>
                  <a:srgbClr val="10253F"/>
                </a:solidFill>
              </a:defRPr>
            </a:lvl1pPr>
            <a:lvl2pPr>
              <a:defRPr>
                <a:solidFill>
                  <a:srgbClr val="10253F"/>
                </a:solidFill>
              </a:defRPr>
            </a:lvl2pPr>
            <a:lvl3pPr>
              <a:defRPr>
                <a:solidFill>
                  <a:srgbClr val="10253F"/>
                </a:solidFill>
              </a:defRPr>
            </a:lvl3pPr>
            <a:lvl4pPr>
              <a:defRPr>
                <a:solidFill>
                  <a:srgbClr val="10253F"/>
                </a:solidFill>
              </a:defRPr>
            </a:lvl4pPr>
            <a:lvl5pPr>
              <a:defRPr>
                <a:solidFill>
                  <a:srgbClr val="1025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0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8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11" y="3382230"/>
            <a:ext cx="7772400" cy="10215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rgbClr val="1025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11" y="225709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253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4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7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7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>
            <a:lvl1pPr>
              <a:defRPr>
                <a:solidFill>
                  <a:srgbClr val="10253F"/>
                </a:solidFill>
              </a:defRPr>
            </a:lvl1pPr>
            <a:lvl2pPr>
              <a:defRPr>
                <a:solidFill>
                  <a:srgbClr val="10253F"/>
                </a:solidFill>
              </a:defRPr>
            </a:lvl2pPr>
            <a:lvl3pPr>
              <a:defRPr>
                <a:solidFill>
                  <a:srgbClr val="10253F"/>
                </a:solidFill>
              </a:defRPr>
            </a:lvl3pPr>
            <a:lvl4pPr>
              <a:defRPr>
                <a:solidFill>
                  <a:srgbClr val="10253F"/>
                </a:solidFill>
              </a:defRPr>
            </a:lvl4pPr>
            <a:lvl5pPr>
              <a:defRPr>
                <a:solidFill>
                  <a:srgbClr val="10253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80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533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79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52286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73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77340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42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17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45011" cy="10060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76987"/>
          </a:xfrm>
          <a:noFill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1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11" y="3382230"/>
            <a:ext cx="7772400" cy="10215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rgbClr val="10253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11" y="225709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0253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9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3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8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2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63375"/>
            <a:ext cx="9144000" cy="3565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47304"/>
            <a:ext cx="9144000" cy="496196"/>
          </a:xfrm>
          <a:prstGeom prst="rect">
            <a:avLst/>
          </a:prstGeom>
          <a:solidFill>
            <a:srgbClr val="66B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34737" cy="1006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846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424576" y="4706083"/>
            <a:ext cx="4976117" cy="326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2017 ITRC Annual Meeting • New Orleans, Louisiana</a:t>
            </a:r>
            <a:r>
              <a:rPr lang="en-US" sz="800" b="1" baseline="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• </a:t>
            </a:r>
            <a:r>
              <a:rPr lang="en-US" sz="8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March 27-30, 2017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Fostering Environmental Partnerships | www.itrcweb.org</a:t>
            </a:r>
            <a:endParaRPr lang="en-US" sz="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70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 cap="all" baseline="0">
          <a:solidFill>
            <a:schemeClr val="bg1"/>
          </a:solidFill>
          <a:effectLst/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63375"/>
            <a:ext cx="9144000" cy="3565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47304"/>
            <a:ext cx="9144000" cy="496196"/>
          </a:xfrm>
          <a:prstGeom prst="rect">
            <a:avLst/>
          </a:prstGeom>
          <a:solidFill>
            <a:srgbClr val="66B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34737" cy="10060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846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4628033"/>
            <a:ext cx="9144000" cy="0"/>
          </a:xfrm>
          <a:prstGeom prst="line">
            <a:avLst/>
          </a:prstGeom>
          <a:ln w="38100">
            <a:solidFill>
              <a:srgbClr val="1025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424576" y="4706083"/>
            <a:ext cx="4976117" cy="326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800" b="1" dirty="0">
                <a:solidFill>
                  <a:prstClr val="white"/>
                </a:solidFill>
              </a:rPr>
              <a:t>2017 ITRC Annual Meeting • New Orleans, Louisiana • March 27-30, 2017 </a:t>
            </a:r>
          </a:p>
          <a:p>
            <a:pPr algn="l">
              <a:defRPr/>
            </a:pPr>
            <a:r>
              <a:rPr lang="en-US" sz="800" dirty="0">
                <a:solidFill>
                  <a:prstClr val="white"/>
                </a:solidFill>
              </a:rPr>
              <a:t>Fostering Environmental Partnerships | www.itrcweb.org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4962" y="4706082"/>
            <a:ext cx="2133600" cy="273844"/>
          </a:xfrm>
          <a:prstGeom prst="rect">
            <a:avLst/>
          </a:prstGeom>
        </p:spPr>
        <p:txBody>
          <a:bodyPr vert="horz" anchor="t" anchorCtr="0"/>
          <a:lstStyle>
            <a:lvl1pPr algn="r">
              <a:defRPr sz="8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9" y="4338724"/>
            <a:ext cx="648424" cy="643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010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 cap="all" baseline="0">
          <a:solidFill>
            <a:schemeClr val="bg1"/>
          </a:solidFill>
          <a:effectLst/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10253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gi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778487"/>
            <a:ext cx="9144000" cy="1479666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866246"/>
            <a:ext cx="8458200" cy="1304147"/>
          </a:xfrm>
        </p:spPr>
        <p:txBody>
          <a:bodyPr/>
          <a:lstStyle/>
          <a:p>
            <a:r>
              <a:rPr lang="en-US" dirty="0"/>
              <a:t>2017 ITRC Annual Meeting</a:t>
            </a:r>
            <a:br>
              <a:rPr lang="en-US" dirty="0"/>
            </a:br>
            <a:r>
              <a:rPr lang="en-US" i="1" dirty="0" smtClean="0"/>
              <a:t>award winners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88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leaders of the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Carl Spreng </a:t>
            </a:r>
            <a:r>
              <a:rPr lang="en-US" sz="3600" dirty="0" smtClean="0"/>
              <a:t>&amp; </a:t>
            </a:r>
            <a:r>
              <a:rPr lang="en-US" sz="3600" b="1" dirty="0" smtClean="0"/>
              <a:t>John Price III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Remediation Management of Complex Sites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858" y="2369915"/>
            <a:ext cx="2182283" cy="218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Team of the year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Bioavailability in Contaminated Soil</a:t>
            </a:r>
          </a:p>
          <a:p>
            <a:pPr marL="0" indent="0" algn="ctr">
              <a:buNone/>
            </a:pPr>
            <a:r>
              <a:rPr lang="en-US" sz="2800" dirty="0" smtClean="0"/>
              <a:t>Team Leaders: Kathryn Durant and Claudio Sorrentino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05" y="2488691"/>
            <a:ext cx="2824012" cy="201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POC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" y="1366055"/>
            <a:ext cx="3125585" cy="1172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Outstanding Service: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07712" y="1299354"/>
            <a:ext cx="3188538" cy="15470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9800" dirty="0" smtClean="0"/>
              <a:t>Outstanding Performance: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50171" y="1316179"/>
            <a:ext cx="3067396" cy="127271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/>
              <a:t>Great </a:t>
            </a:r>
            <a:br>
              <a:rPr lang="en-US" sz="3200" dirty="0" smtClean="0"/>
            </a:br>
            <a:r>
              <a:rPr lang="en-US" sz="3200" dirty="0" smtClean="0"/>
              <a:t>Beginnings: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126" y="2438991"/>
            <a:ext cx="295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Rebecca Higgins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28854" y="2438991"/>
            <a:ext cx="295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Sara Pearson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424146" y="2455616"/>
            <a:ext cx="231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Joey Pace</a:t>
            </a:r>
            <a:endParaRPr lang="en-US" sz="3200" b="1" i="1" dirty="0"/>
          </a:p>
        </p:txBody>
      </p:sp>
      <p:pic>
        <p:nvPicPr>
          <p:cNvPr id="1036" name="Picture 12" descr="Image result for minnesota sha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53"/>
          <a:stretch/>
        </p:blipFill>
        <p:spPr bwMode="auto">
          <a:xfrm>
            <a:off x="968641" y="3131835"/>
            <a:ext cx="1466821" cy="13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michigan sha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33" y="3065891"/>
            <a:ext cx="1919296" cy="143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arizona state sha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821" y="3228246"/>
            <a:ext cx="1002093" cy="120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96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550537"/>
            <a:ext cx="8229600" cy="2508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Stakeholder of the Year: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awards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9783" y="1117998"/>
            <a:ext cx="4279841" cy="607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025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/>
              <a:t>Stakeholder Recognition: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90558" y="3114701"/>
            <a:ext cx="893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Jeffrey Short – </a:t>
            </a:r>
            <a:r>
              <a:rPr lang="en-US" sz="2400" dirty="0" smtClean="0"/>
              <a:t>Stormwater and Institutional Controls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9347" y="1662030"/>
            <a:ext cx="5000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David Lyon</a:t>
            </a:r>
            <a:r>
              <a:rPr lang="en-US" sz="2800" i="1" dirty="0" smtClean="0"/>
              <a:t> </a:t>
            </a:r>
            <a:r>
              <a:rPr lang="en-US" sz="2800" dirty="0" smtClean="0"/>
              <a:t>– Methane Detection</a:t>
            </a:r>
            <a:endParaRPr lang="en-US" sz="2800" b="1" dirty="0"/>
          </a:p>
          <a:p>
            <a:pPr algn="ctr"/>
            <a:r>
              <a:rPr lang="en-US" sz="2800" b="1" i="1" dirty="0" smtClean="0"/>
              <a:t>Jeff </a:t>
            </a:r>
            <a:r>
              <a:rPr lang="en-US" sz="2800" b="1" i="1" dirty="0" err="1" smtClean="0"/>
              <a:t>Heinzman</a:t>
            </a:r>
            <a:r>
              <a:rPr lang="en-US" sz="2800" b="1" i="1" dirty="0" smtClean="0"/>
              <a:t> </a:t>
            </a:r>
            <a:r>
              <a:rPr lang="en-US" sz="2800" dirty="0" smtClean="0"/>
              <a:t>– Complex Sites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855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recognition awards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9629" y="1221170"/>
            <a:ext cx="8994371" cy="33239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500" b="1" i="1" dirty="0" smtClean="0"/>
              <a:t>Jose Gomez-</a:t>
            </a:r>
            <a:r>
              <a:rPr lang="en-US" sz="1500" b="1" i="1" dirty="0" err="1" smtClean="0"/>
              <a:t>Eyles</a:t>
            </a:r>
            <a:r>
              <a:rPr lang="en-US" sz="1500" b="1" i="1" dirty="0" smtClean="0"/>
              <a:t> </a:t>
            </a:r>
            <a:r>
              <a:rPr lang="en-US" sz="1500" dirty="0" smtClean="0"/>
              <a:t> </a:t>
            </a:r>
            <a:br>
              <a:rPr lang="en-US" sz="1500" dirty="0" smtClean="0"/>
            </a:br>
            <a:r>
              <a:rPr lang="en-US" sz="1500" dirty="0" smtClean="0"/>
              <a:t>Bioavailability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smtClean="0"/>
              <a:t>Seema Turner </a:t>
            </a:r>
            <a:r>
              <a:rPr lang="en-US" sz="1500" dirty="0" smtClean="0"/>
              <a:t> 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Fractured Rock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err="1" smtClean="0"/>
              <a:t>Sigrida</a:t>
            </a:r>
            <a:r>
              <a:rPr lang="en-US" sz="1500" b="1" i="1" dirty="0" smtClean="0"/>
              <a:t> </a:t>
            </a:r>
            <a:r>
              <a:rPr lang="en-US" sz="1500" b="1" i="1" dirty="0" err="1" smtClean="0"/>
              <a:t>Reinis</a:t>
            </a:r>
            <a:r>
              <a:rPr lang="en-US" sz="1500" b="1" i="1" dirty="0" smtClean="0"/>
              <a:t> </a:t>
            </a:r>
            <a:r>
              <a:rPr lang="en-US" sz="1500" dirty="0" smtClean="0"/>
              <a:t> </a:t>
            </a:r>
            <a:br>
              <a:rPr lang="en-US" sz="1500" dirty="0" smtClean="0"/>
            </a:br>
            <a:r>
              <a:rPr lang="en-US" sz="1500" dirty="0" smtClean="0"/>
              <a:t>Methane Detection</a:t>
            </a:r>
            <a:br>
              <a:rPr lang="en-US" sz="1500" dirty="0" smtClean="0"/>
            </a:br>
            <a:r>
              <a:rPr lang="en-US" sz="1500" dirty="0" smtClean="0"/>
              <a:t> </a:t>
            </a:r>
          </a:p>
          <a:p>
            <a:r>
              <a:rPr lang="en-US" sz="1500" b="1" i="1" dirty="0" smtClean="0"/>
              <a:t>Adam Janzen</a:t>
            </a:r>
            <a:r>
              <a:rPr lang="en-US" sz="1500" dirty="0"/>
              <a:t> </a:t>
            </a:r>
            <a:endParaRPr lang="en-US" sz="1500" dirty="0" smtClean="0"/>
          </a:p>
          <a:p>
            <a:r>
              <a:rPr lang="en-US" sz="1500" dirty="0" err="1" smtClean="0"/>
              <a:t>Geostatistics</a:t>
            </a:r>
            <a:r>
              <a:rPr lang="en-US" sz="1500" dirty="0" smtClean="0"/>
              <a:t> 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smtClean="0"/>
              <a:t>Eric Nichols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LNAPL </a:t>
            </a:r>
          </a:p>
          <a:p>
            <a:r>
              <a:rPr lang="en-US" sz="1500" b="1" i="1" dirty="0" smtClean="0"/>
              <a:t>Doug Burge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Institutional Controls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smtClean="0"/>
              <a:t>Jim </a:t>
            </a:r>
            <a:r>
              <a:rPr lang="en-US" sz="1500" b="1" i="1" dirty="0" err="1" smtClean="0"/>
              <a:t>Pastorick</a:t>
            </a:r>
            <a:r>
              <a:rPr lang="en-US" sz="1500" b="1" i="1" dirty="0" smtClean="0"/>
              <a:t> </a:t>
            </a:r>
            <a:r>
              <a:rPr lang="en-US" sz="1500" dirty="0" smtClean="0"/>
              <a:t> 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Munitions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smtClean="0"/>
              <a:t>Chuck Newell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Complex Sites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err="1" smtClean="0"/>
              <a:t>Vitina</a:t>
            </a:r>
            <a:r>
              <a:rPr lang="en-US" sz="1500" b="1" i="1" dirty="0" smtClean="0"/>
              <a:t> </a:t>
            </a:r>
            <a:r>
              <a:rPr lang="en-US" sz="1500" b="1" i="1" dirty="0" err="1" smtClean="0"/>
              <a:t>Mandella</a:t>
            </a:r>
            <a:r>
              <a:rPr lang="en-US" sz="1500" b="1" i="1" dirty="0" smtClean="0"/>
              <a:t> </a:t>
            </a:r>
            <a:r>
              <a:rPr lang="en-US" sz="1500" dirty="0" smtClean="0"/>
              <a:t> </a:t>
            </a:r>
            <a:br>
              <a:rPr lang="en-US" sz="1500" dirty="0" smtClean="0"/>
            </a:br>
            <a:r>
              <a:rPr lang="en-US" sz="1500" dirty="0" err="1" smtClean="0"/>
              <a:t>Stormwater</a:t>
            </a:r>
            <a:r>
              <a:rPr lang="en-US" sz="1500" dirty="0" smtClean="0"/>
              <a:t> BMP</a:t>
            </a:r>
            <a:br>
              <a:rPr lang="en-US" sz="1500" dirty="0" smtClean="0"/>
            </a:br>
            <a:endParaRPr lang="en-US" sz="1500" dirty="0" smtClean="0"/>
          </a:p>
          <a:p>
            <a:r>
              <a:rPr lang="en-US" sz="1500" b="1" i="1" dirty="0" smtClean="0"/>
              <a:t>Jeff Tyson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TPH</a:t>
            </a:r>
          </a:p>
        </p:txBody>
      </p:sp>
      <p:pic>
        <p:nvPicPr>
          <p:cNvPr id="1026" name="Picture 2" descr="http://itrcweb.org/Content/Images/IAP/ba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37" y="3312203"/>
            <a:ext cx="452726" cy="4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trcweb.org/Content/Images/GSI_color_5-28-07_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09" y="2682496"/>
            <a:ext cx="793548" cy="33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trcweb.org/Content/Images/IAP/Substrata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31" y="4029326"/>
            <a:ext cx="1217526" cy="32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trcweb.org/Content/Images/IAP/Ramboll_Environ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75" y="2037943"/>
            <a:ext cx="1802390" cy="22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itrcweb.org/Content/Images/IAP/Ramboll_Environ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7" y="1238074"/>
            <a:ext cx="1802390" cy="22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trcweb.org/Content/Images/IAP/LanganLogoBlac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568" y="3415484"/>
            <a:ext cx="1252200" cy="25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itrcweb.org/Content/Images/IAP/LanganLogoBlac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728" y="2606071"/>
            <a:ext cx="1220375" cy="2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trcweb.org/Content/Images/IAP/scot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563" y="4071479"/>
            <a:ext cx="1094075" cy="32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trcweb.org/Content/Images/uxopr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298" y="2013919"/>
            <a:ext cx="997370" cy="27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trcweb.org/Content/Images/IAP/Integral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335" y="1255276"/>
            <a:ext cx="713423" cy="52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6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778487"/>
            <a:ext cx="9144000" cy="1479666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866246"/>
            <a:ext cx="8458200" cy="1304147"/>
          </a:xfrm>
        </p:spPr>
        <p:txBody>
          <a:bodyPr/>
          <a:lstStyle/>
          <a:p>
            <a:r>
              <a:rPr lang="en-US" dirty="0"/>
              <a:t>2017 ITRC Annual Meeting</a:t>
            </a:r>
            <a:br>
              <a:rPr lang="en-US" dirty="0"/>
            </a:br>
            <a:r>
              <a:rPr lang="en-US" i="1" dirty="0"/>
              <a:t>Lifetime achievement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50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Achievement Nominees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9492" y="1148059"/>
            <a:ext cx="2604052" cy="2963466"/>
          </a:xfrm>
        </p:spPr>
        <p:txBody>
          <a:bodyPr>
            <a:normAutofit/>
          </a:bodyPr>
          <a:lstStyle/>
          <a:p>
            <a:r>
              <a:rPr lang="en-US" dirty="0" smtClean="0"/>
              <a:t>Jim Harrington</a:t>
            </a:r>
          </a:p>
          <a:p>
            <a:endParaRPr lang="en-US" dirty="0" smtClean="0"/>
          </a:p>
          <a:p>
            <a:r>
              <a:rPr lang="en-US" dirty="0" smtClean="0"/>
              <a:t>Michael Murphy</a:t>
            </a:r>
          </a:p>
          <a:p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 err="1" smtClean="0"/>
              <a:t>Heimerman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143226" y="1226972"/>
            <a:ext cx="4061638" cy="2963466"/>
          </a:xfrm>
        </p:spPr>
        <p:txBody>
          <a:bodyPr/>
          <a:lstStyle/>
          <a:p>
            <a:r>
              <a:rPr lang="en-US" dirty="0"/>
              <a:t>Charles J. Newell, PE, </a:t>
            </a:r>
            <a:r>
              <a:rPr lang="en-US" dirty="0" smtClean="0"/>
              <a:t>PhD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Dr</a:t>
            </a:r>
            <a:r>
              <a:rPr lang="en-US" dirty="0"/>
              <a:t>. David </a:t>
            </a:r>
            <a:r>
              <a:rPr lang="en-US" dirty="0" err="1"/>
              <a:t>Tsao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 descr="Jim Harring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58" y="1228479"/>
            <a:ext cx="625081" cy="625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ike Murph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522" y="2031863"/>
            <a:ext cx="584151" cy="5841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eff Heimer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69" y="2894275"/>
            <a:ext cx="597070" cy="597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harles Newe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499" y="1244512"/>
            <a:ext cx="636104" cy="63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vid Tsa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499" y="2175088"/>
            <a:ext cx="636104" cy="63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2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46A88-E5DC-4709-B2F7-2CF3195C523F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Congratulations 2017 lifetime achievement Award winner – </a:t>
            </a:r>
            <a:r>
              <a:rPr lang="en-US" sz="2400" i="1" dirty="0"/>
              <a:t>tom Schneider!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705" y="1204686"/>
            <a:ext cx="6415560" cy="3831771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/>
              <a:t>Involved with ITRC since 1998</a:t>
            </a:r>
          </a:p>
          <a:p>
            <a:pPr lvl="1"/>
            <a:r>
              <a:rPr lang="en-US" sz="5600" dirty="0"/>
              <a:t>Served on multiple teams and Team Leader for 2 Radionuclides Teams</a:t>
            </a:r>
          </a:p>
          <a:p>
            <a:pPr lvl="1"/>
            <a:r>
              <a:rPr lang="en-US" sz="5600" dirty="0"/>
              <a:t>Ohio POC </a:t>
            </a:r>
          </a:p>
          <a:p>
            <a:pPr lvl="1"/>
            <a:r>
              <a:rPr lang="en-US" sz="5600" dirty="0"/>
              <a:t>Board At-Large State Representative in 2012 </a:t>
            </a:r>
          </a:p>
          <a:p>
            <a:pPr lvl="1"/>
            <a:r>
              <a:rPr lang="en-US" sz="5600" dirty="0"/>
              <a:t>Co-Chair 2013 to April 2017 overseeing major enhancements (Strategic Plan, Remediation Plus, new federal partners and ERIS restructuring) </a:t>
            </a:r>
          </a:p>
          <a:p>
            <a:pPr lvl="1"/>
            <a:endParaRPr lang="en-US" sz="5600" dirty="0"/>
          </a:p>
          <a:p>
            <a:r>
              <a:rPr lang="en-US" sz="5600" dirty="0"/>
              <a:t>Represented Ohio on various national organizations addressing cleanup of federal facilities including State and Tribal Governments Working Group, National Governors Association Federal Facilities Task Force, and ECOS Federal Facilities Forum</a:t>
            </a:r>
          </a:p>
          <a:p>
            <a:pPr marL="0" indent="0">
              <a:buNone/>
            </a:pPr>
            <a:r>
              <a:rPr lang="en-US" sz="5600" dirty="0"/>
              <a:t>          </a:t>
            </a:r>
          </a:p>
          <a:p>
            <a:r>
              <a:rPr lang="en-US" sz="5600" dirty="0"/>
              <a:t>Ohio Trustee representative implementing largest natural resources damages settlement against the federal government for contamination at Fernald</a:t>
            </a:r>
          </a:p>
          <a:p>
            <a:endParaRPr lang="en-US" sz="5600" dirty="0"/>
          </a:p>
          <a:p>
            <a:r>
              <a:rPr lang="en-US" sz="5600" dirty="0"/>
              <a:t>Currently Federal Facilities Program Administrator in the Division of Environmental Response and Revitalization</a:t>
            </a:r>
          </a:p>
          <a:p>
            <a:pPr lvl="1"/>
            <a:endParaRPr lang="en-US" sz="4600" dirty="0"/>
          </a:p>
        </p:txBody>
      </p:sp>
      <p:pic>
        <p:nvPicPr>
          <p:cNvPr id="6146" name="Picture 2" descr="Tom Schne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840" y="1685677"/>
            <a:ext cx="1913733" cy="1913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9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7_ITRC_annual_mtg_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017_ITRC_annual_mtg_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2017_ITRC_annual_mtg_template_v3</Template>
  <TotalTime>773</TotalTime>
  <Words>201</Words>
  <Application>Microsoft Office PowerPoint</Application>
  <PresentationFormat>On-screen Show (16:9)</PresentationFormat>
  <Paragraphs>68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2017_ITRC_annual_mtg_template_v3</vt:lpstr>
      <vt:lpstr>1_2017_ITRC_annual_mtg_template_v3</vt:lpstr>
      <vt:lpstr>2017 ITRC Annual Meeting award winners</vt:lpstr>
      <vt:lpstr>Team leaders of the year</vt:lpstr>
      <vt:lpstr>2016 Team of the year </vt:lpstr>
      <vt:lpstr>POC awards</vt:lpstr>
      <vt:lpstr>Stakeholder awards</vt:lpstr>
      <vt:lpstr>Industry recognition awards</vt:lpstr>
      <vt:lpstr>2017 ITRC Annual Meeting Lifetime achievement</vt:lpstr>
      <vt:lpstr>Lifetime Achievement Nominees</vt:lpstr>
      <vt:lpstr>Congratulations 2017 lifetime achievement Award winner – tom Schneider!</vt:lpstr>
    </vt:vector>
  </TitlesOfParts>
  <Company>SRA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ITRC Annual Meeting</dc:title>
  <dc:creator>Jones, Cynthia</dc:creator>
  <cp:lastModifiedBy>Laureen Fleming</cp:lastModifiedBy>
  <cp:revision>41</cp:revision>
  <dcterms:created xsi:type="dcterms:W3CDTF">2017-01-31T18:32:33Z</dcterms:created>
  <dcterms:modified xsi:type="dcterms:W3CDTF">2017-03-31T14:16:07Z</dcterms:modified>
</cp:coreProperties>
</file>