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4" r:id="rId3"/>
  </p:sldMasterIdLst>
  <p:notesMasterIdLst>
    <p:notesMasterId r:id="rId33"/>
  </p:notesMasterIdLst>
  <p:handoutMasterIdLst>
    <p:handoutMasterId r:id="rId34"/>
  </p:handoutMasterIdLst>
  <p:sldIdLst>
    <p:sldId id="278" r:id="rId4"/>
    <p:sldId id="277" r:id="rId5"/>
    <p:sldId id="274" r:id="rId6"/>
    <p:sldId id="275" r:id="rId7"/>
    <p:sldId id="281" r:id="rId8"/>
    <p:sldId id="279"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006595"/>
    <a:srgbClr val="66B360"/>
    <a:srgbClr val="016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90" autoAdjust="0"/>
  </p:normalViewPr>
  <p:slideViewPr>
    <p:cSldViewPr snapToGrid="0">
      <p:cViewPr>
        <p:scale>
          <a:sx n="104" d="100"/>
          <a:sy n="104" d="100"/>
        </p:scale>
        <p:origin x="-90"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F85A8F-6A43-44BD-BC15-1F7FDD9BDDDA}" type="slidenum">
              <a:rPr lang="en-US" smtClean="0"/>
              <a:pPr/>
              <a:t>‹#›</a:t>
            </a:fld>
            <a:endParaRPr lang="en-US"/>
          </a:p>
        </p:txBody>
      </p:sp>
    </p:spTree>
    <p:extLst>
      <p:ext uri="{BB962C8B-B14F-4D97-AF65-F5344CB8AC3E}">
        <p14:creationId xmlns:p14="http://schemas.microsoft.com/office/powerpoint/2010/main" val="409839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4A6D6-9191-46BB-B877-AF4E8FBADAD8}" type="datetimeFigureOut">
              <a:rPr lang="en-US" smtClean="0"/>
              <a:pPr/>
              <a:t>3/31/2017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158DA-4607-4317-BE75-C6E570B6D844}" type="slidenum">
              <a:rPr lang="en-US" smtClean="0"/>
              <a:pPr/>
              <a:t>‹#›</a:t>
            </a:fld>
            <a:endParaRPr lang="en-US"/>
          </a:p>
        </p:txBody>
      </p:sp>
    </p:spTree>
    <p:extLst>
      <p:ext uri="{BB962C8B-B14F-4D97-AF65-F5344CB8AC3E}">
        <p14:creationId xmlns:p14="http://schemas.microsoft.com/office/powerpoint/2010/main" val="40974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158DA-4607-4317-BE75-C6E570B6D844}" type="slidenum">
              <a:rPr lang="en-US" smtClean="0"/>
              <a:pPr/>
              <a:t>1</a:t>
            </a:fld>
            <a:endParaRPr lang="en-US"/>
          </a:p>
        </p:txBody>
      </p:sp>
    </p:spTree>
    <p:extLst>
      <p:ext uri="{BB962C8B-B14F-4D97-AF65-F5344CB8AC3E}">
        <p14:creationId xmlns:p14="http://schemas.microsoft.com/office/powerpoint/2010/main" val="302849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Adaptive Site Management = a</a:t>
            </a:r>
            <a:r>
              <a:rPr lang="en-US" baseline="0" dirty="0" smtClean="0"/>
              <a:t> comprehensive, flexible, and iterative approach to remediation</a:t>
            </a:r>
            <a:endParaRPr lang="en-US" dirty="0"/>
          </a:p>
        </p:txBody>
      </p:sp>
      <p:sp>
        <p:nvSpPr>
          <p:cNvPr id="4" name="Slide Number Placeholder 3"/>
          <p:cNvSpPr>
            <a:spLocks noGrp="1"/>
          </p:cNvSpPr>
          <p:nvPr>
            <p:ph type="sldNum" sz="quarter" idx="10"/>
          </p:nvPr>
        </p:nvSpPr>
        <p:spPr/>
        <p:txBody>
          <a:bodyPr/>
          <a:lstStyle/>
          <a:p>
            <a:fld id="{C80158DA-4607-4317-BE75-C6E570B6D844}" type="slidenum">
              <a:rPr lang="en-US" smtClean="0"/>
              <a:pPr/>
              <a:t>4</a:t>
            </a:fld>
            <a:endParaRPr lang="en-US"/>
          </a:p>
        </p:txBody>
      </p:sp>
    </p:spTree>
    <p:extLst>
      <p:ext uri="{BB962C8B-B14F-4D97-AF65-F5344CB8AC3E}">
        <p14:creationId xmlns:p14="http://schemas.microsoft.com/office/powerpoint/2010/main" val="157202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ASM approach developed by remediation practitioners with actual site experience</a:t>
            </a:r>
            <a:r>
              <a:rPr lang="en-US" baseline="0" dirty="0" smtClean="0"/>
              <a:t> utilizing the flexibilities in state and federal policy and guidance.</a:t>
            </a:r>
            <a:endParaRPr lang="en-US" dirty="0"/>
          </a:p>
        </p:txBody>
      </p:sp>
      <p:sp>
        <p:nvSpPr>
          <p:cNvPr id="4" name="Slide Number Placeholder 3"/>
          <p:cNvSpPr>
            <a:spLocks noGrp="1"/>
          </p:cNvSpPr>
          <p:nvPr>
            <p:ph type="sldNum" sz="quarter" idx="10"/>
          </p:nvPr>
        </p:nvSpPr>
        <p:spPr/>
        <p:txBody>
          <a:bodyPr/>
          <a:lstStyle/>
          <a:p>
            <a:fld id="{C80158DA-4607-4317-BE75-C6E570B6D844}" type="slidenum">
              <a:rPr lang="en-US" smtClean="0"/>
              <a:pPr/>
              <a:t>5</a:t>
            </a:fld>
            <a:endParaRPr lang="en-US"/>
          </a:p>
        </p:txBody>
      </p:sp>
    </p:spTree>
    <p:extLst>
      <p:ext uri="{BB962C8B-B14F-4D97-AF65-F5344CB8AC3E}">
        <p14:creationId xmlns:p14="http://schemas.microsoft.com/office/powerpoint/2010/main" val="231665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158DA-4607-4317-BE75-C6E570B6D84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2849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158DA-4607-4317-BE75-C6E570B6D84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2849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158DA-4607-4317-BE75-C6E570B6D84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2849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970">
              <a:defRPr sz="2300">
                <a:solidFill>
                  <a:schemeClr val="tx1"/>
                </a:solidFill>
                <a:latin typeface="Arial" pitchFamily="34" charset="0"/>
                <a:ea typeface="MS PGothic" pitchFamily="34" charset="-128"/>
              </a:defRPr>
            </a:lvl1pPr>
            <a:lvl2pPr marL="702756" indent="-270291" defTabSz="900970">
              <a:defRPr sz="2300">
                <a:solidFill>
                  <a:schemeClr val="tx1"/>
                </a:solidFill>
                <a:latin typeface="Arial" pitchFamily="34" charset="0"/>
                <a:ea typeface="MS PGothic" pitchFamily="34" charset="-128"/>
              </a:defRPr>
            </a:lvl2pPr>
            <a:lvl3pPr marL="1081164" indent="-216233" defTabSz="900970">
              <a:defRPr sz="2300">
                <a:solidFill>
                  <a:schemeClr val="tx1"/>
                </a:solidFill>
                <a:latin typeface="Arial" pitchFamily="34" charset="0"/>
                <a:ea typeface="MS PGothic" pitchFamily="34" charset="-128"/>
              </a:defRPr>
            </a:lvl3pPr>
            <a:lvl4pPr marL="1513629" indent="-216233" defTabSz="900970">
              <a:defRPr sz="2300">
                <a:solidFill>
                  <a:schemeClr val="tx1"/>
                </a:solidFill>
                <a:latin typeface="Arial" pitchFamily="34" charset="0"/>
                <a:ea typeface="MS PGothic" pitchFamily="34" charset="-128"/>
              </a:defRPr>
            </a:lvl4pPr>
            <a:lvl5pPr marL="1946095" indent="-216233" defTabSz="900970">
              <a:defRPr sz="2300">
                <a:solidFill>
                  <a:schemeClr val="tx1"/>
                </a:solidFill>
                <a:latin typeface="Arial" pitchFamily="34" charset="0"/>
                <a:ea typeface="MS PGothic" pitchFamily="34" charset="-128"/>
              </a:defRPr>
            </a:lvl5pPr>
            <a:lvl6pPr marL="2378560" indent="-216233" defTabSz="900970" eaLnBrk="0" fontAlgn="base" hangingPunct="0">
              <a:spcBef>
                <a:spcPct val="0"/>
              </a:spcBef>
              <a:spcAft>
                <a:spcPct val="0"/>
              </a:spcAft>
              <a:defRPr sz="2300">
                <a:solidFill>
                  <a:schemeClr val="tx1"/>
                </a:solidFill>
                <a:latin typeface="Arial" pitchFamily="34" charset="0"/>
                <a:ea typeface="MS PGothic" pitchFamily="34" charset="-128"/>
              </a:defRPr>
            </a:lvl6pPr>
            <a:lvl7pPr marL="2811026" indent="-216233" defTabSz="900970" eaLnBrk="0" fontAlgn="base" hangingPunct="0">
              <a:spcBef>
                <a:spcPct val="0"/>
              </a:spcBef>
              <a:spcAft>
                <a:spcPct val="0"/>
              </a:spcAft>
              <a:defRPr sz="2300">
                <a:solidFill>
                  <a:schemeClr val="tx1"/>
                </a:solidFill>
                <a:latin typeface="Arial" pitchFamily="34" charset="0"/>
                <a:ea typeface="MS PGothic" pitchFamily="34" charset="-128"/>
              </a:defRPr>
            </a:lvl7pPr>
            <a:lvl8pPr marL="3243491" indent="-216233" defTabSz="900970" eaLnBrk="0" fontAlgn="base" hangingPunct="0">
              <a:spcBef>
                <a:spcPct val="0"/>
              </a:spcBef>
              <a:spcAft>
                <a:spcPct val="0"/>
              </a:spcAft>
              <a:defRPr sz="2300">
                <a:solidFill>
                  <a:schemeClr val="tx1"/>
                </a:solidFill>
                <a:latin typeface="Arial" pitchFamily="34" charset="0"/>
                <a:ea typeface="MS PGothic" pitchFamily="34" charset="-128"/>
              </a:defRPr>
            </a:lvl8pPr>
            <a:lvl9pPr marL="3675957" indent="-216233" defTabSz="900970" eaLnBrk="0" fontAlgn="base" hangingPunct="0">
              <a:spcBef>
                <a:spcPct val="0"/>
              </a:spcBef>
              <a:spcAft>
                <a:spcPct val="0"/>
              </a:spcAft>
              <a:defRPr sz="2300">
                <a:solidFill>
                  <a:schemeClr val="tx1"/>
                </a:solidFill>
                <a:latin typeface="Arial" pitchFamily="34" charset="0"/>
                <a:ea typeface="MS PGothic" pitchFamily="34" charset="-128"/>
              </a:defRPr>
            </a:lvl9pPr>
          </a:lstStyle>
          <a:p>
            <a:fld id="{8BA72269-8CDA-4086-A29F-20792C48CB1F}" type="slidenum">
              <a:rPr lang="en-US" altLang="en-US" sz="1100"/>
              <a:pPr/>
              <a:t>24</a:t>
            </a:fld>
            <a:endParaRPr lang="en-US" altLang="en-US"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970">
              <a:defRPr sz="2300">
                <a:solidFill>
                  <a:schemeClr val="tx1"/>
                </a:solidFill>
                <a:latin typeface="Arial" pitchFamily="34" charset="0"/>
                <a:ea typeface="MS PGothic" pitchFamily="34" charset="-128"/>
              </a:defRPr>
            </a:lvl1pPr>
            <a:lvl2pPr marL="702756" indent="-270291" defTabSz="900970">
              <a:defRPr sz="2300">
                <a:solidFill>
                  <a:schemeClr val="tx1"/>
                </a:solidFill>
                <a:latin typeface="Arial" pitchFamily="34" charset="0"/>
                <a:ea typeface="MS PGothic" pitchFamily="34" charset="-128"/>
              </a:defRPr>
            </a:lvl2pPr>
            <a:lvl3pPr marL="1081164" indent="-216233" defTabSz="900970">
              <a:defRPr sz="2300">
                <a:solidFill>
                  <a:schemeClr val="tx1"/>
                </a:solidFill>
                <a:latin typeface="Arial" pitchFamily="34" charset="0"/>
                <a:ea typeface="MS PGothic" pitchFamily="34" charset="-128"/>
              </a:defRPr>
            </a:lvl3pPr>
            <a:lvl4pPr marL="1513629" indent="-216233" defTabSz="900970">
              <a:defRPr sz="2300">
                <a:solidFill>
                  <a:schemeClr val="tx1"/>
                </a:solidFill>
                <a:latin typeface="Arial" pitchFamily="34" charset="0"/>
                <a:ea typeface="MS PGothic" pitchFamily="34" charset="-128"/>
              </a:defRPr>
            </a:lvl4pPr>
            <a:lvl5pPr marL="1946095" indent="-216233" defTabSz="900970">
              <a:defRPr sz="2300">
                <a:solidFill>
                  <a:schemeClr val="tx1"/>
                </a:solidFill>
                <a:latin typeface="Arial" pitchFamily="34" charset="0"/>
                <a:ea typeface="MS PGothic" pitchFamily="34" charset="-128"/>
              </a:defRPr>
            </a:lvl5pPr>
            <a:lvl6pPr marL="2378560" indent="-216233" defTabSz="900970" eaLnBrk="0" fontAlgn="base" hangingPunct="0">
              <a:spcBef>
                <a:spcPct val="0"/>
              </a:spcBef>
              <a:spcAft>
                <a:spcPct val="0"/>
              </a:spcAft>
              <a:defRPr sz="2300">
                <a:solidFill>
                  <a:schemeClr val="tx1"/>
                </a:solidFill>
                <a:latin typeface="Arial" pitchFamily="34" charset="0"/>
                <a:ea typeface="MS PGothic" pitchFamily="34" charset="-128"/>
              </a:defRPr>
            </a:lvl6pPr>
            <a:lvl7pPr marL="2811026" indent="-216233" defTabSz="900970" eaLnBrk="0" fontAlgn="base" hangingPunct="0">
              <a:spcBef>
                <a:spcPct val="0"/>
              </a:spcBef>
              <a:spcAft>
                <a:spcPct val="0"/>
              </a:spcAft>
              <a:defRPr sz="2300">
                <a:solidFill>
                  <a:schemeClr val="tx1"/>
                </a:solidFill>
                <a:latin typeface="Arial" pitchFamily="34" charset="0"/>
                <a:ea typeface="MS PGothic" pitchFamily="34" charset="-128"/>
              </a:defRPr>
            </a:lvl7pPr>
            <a:lvl8pPr marL="3243491" indent="-216233" defTabSz="900970" eaLnBrk="0" fontAlgn="base" hangingPunct="0">
              <a:spcBef>
                <a:spcPct val="0"/>
              </a:spcBef>
              <a:spcAft>
                <a:spcPct val="0"/>
              </a:spcAft>
              <a:defRPr sz="2300">
                <a:solidFill>
                  <a:schemeClr val="tx1"/>
                </a:solidFill>
                <a:latin typeface="Arial" pitchFamily="34" charset="0"/>
                <a:ea typeface="MS PGothic" pitchFamily="34" charset="-128"/>
              </a:defRPr>
            </a:lvl8pPr>
            <a:lvl9pPr marL="3675957" indent="-216233" defTabSz="900970" eaLnBrk="0" fontAlgn="base" hangingPunct="0">
              <a:spcBef>
                <a:spcPct val="0"/>
              </a:spcBef>
              <a:spcAft>
                <a:spcPct val="0"/>
              </a:spcAft>
              <a:defRPr sz="2300">
                <a:solidFill>
                  <a:schemeClr val="tx1"/>
                </a:solidFill>
                <a:latin typeface="Arial" pitchFamily="34" charset="0"/>
                <a:ea typeface="MS PGothic" pitchFamily="34" charset="-128"/>
              </a:defRPr>
            </a:lvl9pPr>
          </a:lstStyle>
          <a:p>
            <a:fld id="{AFF0F09F-A70A-46B5-8538-3431F488363D}" type="slidenum">
              <a:rPr lang="en-US" altLang="en-US" sz="1100"/>
              <a:pPr/>
              <a:t>26</a:t>
            </a:fld>
            <a:endParaRPr lang="en-US" altLang="en-US" sz="11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2654"/>
          <a:stretch/>
        </p:blipFill>
        <p:spPr>
          <a:xfrm>
            <a:off x="0" y="0"/>
            <a:ext cx="9143999" cy="4626864"/>
          </a:xfrm>
          <a:prstGeom prst="rect">
            <a:avLst/>
          </a:prstGeom>
        </p:spPr>
      </p:pic>
      <p:sp>
        <p:nvSpPr>
          <p:cNvPr id="2" name="Title 1"/>
          <p:cNvSpPr>
            <a:spLocks noGrp="1"/>
          </p:cNvSpPr>
          <p:nvPr>
            <p:ph type="ctrTitle"/>
          </p:nvPr>
        </p:nvSpPr>
        <p:spPr>
          <a:xfrm>
            <a:off x="343407" y="156039"/>
            <a:ext cx="8458200" cy="678150"/>
          </a:xfrm>
          <a:effectLst>
            <a:outerShdw blurRad="50800" dist="38100" dir="2700000" algn="tl" rotWithShape="0">
              <a:prstClr val="black">
                <a:alpha val="40000"/>
              </a:prstClr>
            </a:outerShdw>
          </a:effectLst>
        </p:spPr>
        <p:txBody>
          <a:bodyPr anchor="t" anchorCtr="0">
            <a:noAutofit/>
          </a:bodyPr>
          <a:lstStyle>
            <a:lvl1pPr algn="ctr">
              <a:defRPr sz="4000" b="1" cap="all" spc="100" baseline="0">
                <a:solidFill>
                  <a:schemeClr val="bg1"/>
                </a:solidFill>
                <a:effectLst>
                  <a:outerShdw blurRad="38100" dist="38100" dir="2700000" algn="tl">
                    <a:srgbClr val="000000">
                      <a:alpha val="43137"/>
                    </a:srgbClr>
                  </a:outerShdw>
                </a:effectLst>
                <a:latin typeface="Gill Sans MT" panose="020B05020201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9434" y="906245"/>
            <a:ext cx="8506146" cy="1010787"/>
          </a:xfrm>
          <a:effectLst>
            <a:outerShdw blurRad="50800" dist="38100" dir="2700000" algn="tl" rotWithShape="0">
              <a:prstClr val="black">
                <a:alpha val="40000"/>
              </a:prstClr>
            </a:outerShdw>
          </a:effectLst>
        </p:spPr>
        <p:txBody>
          <a:bodyPr anchor="t" anchorCtr="0">
            <a:normAutofit/>
          </a:bodyPr>
          <a:lstStyle>
            <a:lvl1pPr marL="0" indent="0" algn="ctr">
              <a:buNone/>
              <a:defRPr sz="3000" cap="all" baseline="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0" y="4628033"/>
            <a:ext cx="9144000"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242419" y="4338724"/>
            <a:ext cx="648424" cy="643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446448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52286"/>
            <a:ext cx="5486400" cy="425054"/>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673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3977340"/>
            <a:ext cx="5486400" cy="603647"/>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184871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41608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70275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b="2654"/>
          <a:stretch/>
        </p:blipFill>
        <p:spPr>
          <a:xfrm>
            <a:off x="0" y="0"/>
            <a:ext cx="9143999" cy="4626864"/>
          </a:xfrm>
          <a:prstGeom prst="rect">
            <a:avLst/>
          </a:prstGeom>
        </p:spPr>
      </p:pic>
      <p:sp>
        <p:nvSpPr>
          <p:cNvPr id="2" name="Title 1"/>
          <p:cNvSpPr>
            <a:spLocks noGrp="1"/>
          </p:cNvSpPr>
          <p:nvPr>
            <p:ph type="ctrTitle"/>
          </p:nvPr>
        </p:nvSpPr>
        <p:spPr>
          <a:xfrm>
            <a:off x="343407" y="156039"/>
            <a:ext cx="8458200" cy="678150"/>
          </a:xfrm>
          <a:effectLst>
            <a:outerShdw blurRad="50800" dist="38100" dir="2700000" algn="tl" rotWithShape="0">
              <a:prstClr val="black">
                <a:alpha val="40000"/>
              </a:prstClr>
            </a:outerShdw>
          </a:effectLst>
        </p:spPr>
        <p:txBody>
          <a:bodyPr anchor="t" anchorCtr="0">
            <a:noAutofit/>
          </a:bodyPr>
          <a:lstStyle>
            <a:lvl1pPr algn="ctr">
              <a:defRPr sz="4000" b="1" cap="all" spc="100" baseline="0">
                <a:solidFill>
                  <a:schemeClr val="bg1"/>
                </a:solidFill>
                <a:effectLst>
                  <a:outerShdw blurRad="38100" dist="38100" dir="2700000" algn="tl">
                    <a:srgbClr val="000000">
                      <a:alpha val="43137"/>
                    </a:srgbClr>
                  </a:outerShdw>
                </a:effectLst>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319434" y="906245"/>
            <a:ext cx="8506146" cy="1010787"/>
          </a:xfrm>
          <a:effectLst>
            <a:outerShdw blurRad="50800" dist="38100" dir="2700000" algn="tl" rotWithShape="0">
              <a:prstClr val="black">
                <a:alpha val="40000"/>
              </a:prstClr>
            </a:outerShdw>
          </a:effectLst>
        </p:spPr>
        <p:txBody>
          <a:bodyPr anchor="t" anchorCtr="0">
            <a:normAutofit/>
          </a:bodyPr>
          <a:lstStyle>
            <a:lvl1pPr marL="0" indent="0" algn="ctr">
              <a:buNone/>
              <a:defRPr sz="3000" cap="all" baseline="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userDrawn="1"/>
        </p:nvCxnSpPr>
        <p:spPr>
          <a:xfrm>
            <a:off x="0" y="4628033"/>
            <a:ext cx="9144000"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242419" y="4338724"/>
            <a:ext cx="648424" cy="643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7872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45011" cy="1006079"/>
          </a:xfrm>
          <a:effectLst>
            <a:outerShdw blurRad="50800" dist="38100" dir="2700000" algn="tl" rotWithShape="0">
              <a:prstClr val="black">
                <a:alpha val="40000"/>
              </a:prstClr>
            </a:outerShdw>
          </a:effectLst>
        </p:spPr>
        <p:txBody>
          <a:bodyPr anchor="b" anchorCtr="0"/>
          <a:lstStyle>
            <a:lvl1pPr algn="l">
              <a:defRPr>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200150"/>
            <a:ext cx="8229600" cy="3376987"/>
          </a:xfrm>
          <a:noFill/>
        </p:spPr>
        <p:txBody>
          <a:bodyPr/>
          <a:lstStyle>
            <a:lvl1pPr>
              <a:defRPr>
                <a:solidFill>
                  <a:srgbClr val="10253F"/>
                </a:solidFill>
              </a:defRPr>
            </a:lvl1pPr>
            <a:lvl2pPr>
              <a:defRPr>
                <a:solidFill>
                  <a:srgbClr val="10253F"/>
                </a:solidFill>
              </a:defRPr>
            </a:lvl2pPr>
            <a:lvl3pPr>
              <a:defRPr>
                <a:solidFill>
                  <a:srgbClr val="10253F"/>
                </a:solidFill>
              </a:defRPr>
            </a:lvl3pPr>
            <a:lvl4pPr>
              <a:defRPr>
                <a:solidFill>
                  <a:srgbClr val="10253F"/>
                </a:solidFill>
              </a:defRPr>
            </a:lvl4pPr>
            <a:lvl5pPr>
              <a:defRPr>
                <a:solidFill>
                  <a:srgbClr val="1025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545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45011" cy="1006079"/>
          </a:xfrm>
          <a:effectLst>
            <a:outerShdw blurRad="50800" dist="38100" dir="2700000" algn="tl" rotWithShape="0">
              <a:prstClr val="black">
                <a:alpha val="40000"/>
              </a:prstClr>
            </a:outerShdw>
          </a:effectLst>
        </p:spPr>
        <p:txBody>
          <a:bodyPr anchor="b" anchorCtr="0"/>
          <a:lstStyle>
            <a:lvl1pPr algn="l">
              <a:defRPr>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200150"/>
            <a:ext cx="8229600" cy="3376987"/>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75390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6011" y="3382230"/>
            <a:ext cx="7772400" cy="1021556"/>
          </a:xfrm>
          <a:effectLst>
            <a:outerShdw blurRad="50800" dist="38100" dir="2700000" algn="tl" rotWithShape="0">
              <a:prstClr val="black">
                <a:alpha val="40000"/>
              </a:prstClr>
            </a:outerShdw>
          </a:effectLst>
        </p:spPr>
        <p:txBody>
          <a:bodyPr anchor="t"/>
          <a:lstStyle>
            <a:lvl1pPr algn="l">
              <a:defRPr sz="4000" b="1" cap="all">
                <a:solidFill>
                  <a:srgbClr val="10253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86011" y="2257090"/>
            <a:ext cx="7772400" cy="1125140"/>
          </a:xfrm>
        </p:spPr>
        <p:txBody>
          <a:bodyPr anchor="b"/>
          <a:lstStyle>
            <a:lvl1pPr marL="0" indent="0">
              <a:buNone/>
              <a:defRPr sz="2000">
                <a:solidFill>
                  <a:srgbClr val="1025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73268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376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84451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510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45011" cy="1006079"/>
          </a:xfrm>
          <a:effectLst>
            <a:outerShdw blurRad="50800" dist="38100" dir="2700000" algn="tl" rotWithShape="0">
              <a:prstClr val="black">
                <a:alpha val="40000"/>
              </a:prstClr>
            </a:outerShdw>
          </a:effectLst>
        </p:spPr>
        <p:txBody>
          <a:bodyPr anchor="b" anchorCtr="0"/>
          <a:lstStyle>
            <a:lvl1pPr algn="l">
              <a:defRPr>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00150"/>
            <a:ext cx="8229600" cy="3376987"/>
          </a:xfrm>
          <a:noFill/>
        </p:spPr>
        <p:txBody>
          <a:bodyPr/>
          <a:lstStyle>
            <a:lvl1pPr>
              <a:defRPr>
                <a:solidFill>
                  <a:srgbClr val="10253F"/>
                </a:solidFill>
              </a:defRPr>
            </a:lvl1pPr>
            <a:lvl2pPr>
              <a:defRPr>
                <a:solidFill>
                  <a:srgbClr val="10253F"/>
                </a:solidFill>
              </a:defRPr>
            </a:lvl2pPr>
            <a:lvl3pPr>
              <a:defRPr>
                <a:solidFill>
                  <a:srgbClr val="10253F"/>
                </a:solidFill>
              </a:defRPr>
            </a:lvl3pPr>
            <a:lvl4pPr>
              <a:defRPr>
                <a:solidFill>
                  <a:srgbClr val="10253F"/>
                </a:solidFill>
              </a:defRPr>
            </a:lvl4pPr>
            <a:lvl5pPr>
              <a:defRPr>
                <a:solidFill>
                  <a:srgbClr val="10253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489580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277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5872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52286"/>
            <a:ext cx="5486400"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673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3977340"/>
            <a:ext cx="5486400" cy="603647"/>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74149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963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0099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b="2654"/>
          <a:stretch/>
        </p:blipFill>
        <p:spPr>
          <a:xfrm>
            <a:off x="0" y="0"/>
            <a:ext cx="9143999" cy="4626864"/>
          </a:xfrm>
          <a:prstGeom prst="rect">
            <a:avLst/>
          </a:prstGeom>
        </p:spPr>
      </p:pic>
      <p:sp>
        <p:nvSpPr>
          <p:cNvPr id="2" name="Title 1"/>
          <p:cNvSpPr>
            <a:spLocks noGrp="1"/>
          </p:cNvSpPr>
          <p:nvPr>
            <p:ph type="ctrTitle"/>
          </p:nvPr>
        </p:nvSpPr>
        <p:spPr>
          <a:xfrm>
            <a:off x="343407" y="156039"/>
            <a:ext cx="8458200" cy="678150"/>
          </a:xfrm>
          <a:effectLst>
            <a:outerShdw blurRad="50800" dist="38100" dir="2700000" algn="tl" rotWithShape="0">
              <a:prstClr val="black">
                <a:alpha val="40000"/>
              </a:prstClr>
            </a:outerShdw>
          </a:effectLst>
        </p:spPr>
        <p:txBody>
          <a:bodyPr anchor="t" anchorCtr="0">
            <a:noAutofit/>
          </a:bodyPr>
          <a:lstStyle>
            <a:lvl1pPr algn="ctr">
              <a:defRPr sz="4000" b="1" cap="all" spc="100" baseline="0">
                <a:solidFill>
                  <a:schemeClr val="bg1"/>
                </a:solidFill>
                <a:effectLst>
                  <a:outerShdw blurRad="38100" dist="38100" dir="2700000" algn="tl">
                    <a:srgbClr val="000000">
                      <a:alpha val="43137"/>
                    </a:srgbClr>
                  </a:outerShdw>
                </a:effectLst>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319434" y="906245"/>
            <a:ext cx="8506146" cy="1010787"/>
          </a:xfrm>
          <a:effectLst>
            <a:outerShdw blurRad="50800" dist="38100" dir="2700000" algn="tl" rotWithShape="0">
              <a:prstClr val="black">
                <a:alpha val="40000"/>
              </a:prstClr>
            </a:outerShdw>
          </a:effectLst>
        </p:spPr>
        <p:txBody>
          <a:bodyPr anchor="t" anchorCtr="0">
            <a:normAutofit/>
          </a:bodyPr>
          <a:lstStyle>
            <a:lvl1pPr marL="0" indent="0" algn="ctr">
              <a:buNone/>
              <a:defRPr sz="3000" cap="all" baseline="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userDrawn="1"/>
        </p:nvCxnSpPr>
        <p:spPr>
          <a:xfrm>
            <a:off x="0" y="4628033"/>
            <a:ext cx="9144000"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242419" y="4338724"/>
            <a:ext cx="648424" cy="643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4377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45011" cy="1006079"/>
          </a:xfrm>
          <a:effectLst>
            <a:outerShdw blurRad="50800" dist="38100" dir="2700000" algn="tl" rotWithShape="0">
              <a:prstClr val="black">
                <a:alpha val="40000"/>
              </a:prstClr>
            </a:outerShdw>
          </a:effectLst>
        </p:spPr>
        <p:txBody>
          <a:bodyPr anchor="b" anchorCtr="0"/>
          <a:lstStyle>
            <a:lvl1pPr algn="l">
              <a:defRPr>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200150"/>
            <a:ext cx="8229600" cy="3376987"/>
          </a:xfrm>
          <a:noFill/>
        </p:spPr>
        <p:txBody>
          <a:bodyPr/>
          <a:lstStyle>
            <a:lvl1pPr>
              <a:defRPr>
                <a:solidFill>
                  <a:srgbClr val="10253F"/>
                </a:solidFill>
              </a:defRPr>
            </a:lvl1pPr>
            <a:lvl2pPr>
              <a:defRPr>
                <a:solidFill>
                  <a:srgbClr val="10253F"/>
                </a:solidFill>
              </a:defRPr>
            </a:lvl2pPr>
            <a:lvl3pPr>
              <a:defRPr>
                <a:solidFill>
                  <a:srgbClr val="10253F"/>
                </a:solidFill>
              </a:defRPr>
            </a:lvl3pPr>
            <a:lvl4pPr>
              <a:defRPr>
                <a:solidFill>
                  <a:srgbClr val="10253F"/>
                </a:solidFill>
              </a:defRPr>
            </a:lvl4pPr>
            <a:lvl5pPr>
              <a:defRPr>
                <a:solidFill>
                  <a:srgbClr val="1025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18258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45011" cy="1006079"/>
          </a:xfrm>
          <a:effectLst>
            <a:outerShdw blurRad="50800" dist="38100" dir="2700000" algn="tl" rotWithShape="0">
              <a:prstClr val="black">
                <a:alpha val="40000"/>
              </a:prstClr>
            </a:outerShdw>
          </a:effectLst>
        </p:spPr>
        <p:txBody>
          <a:bodyPr anchor="b" anchorCtr="0"/>
          <a:lstStyle>
            <a:lvl1pPr algn="l">
              <a:defRPr>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200150"/>
            <a:ext cx="8229600" cy="3376987"/>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828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6011" y="3382230"/>
            <a:ext cx="7772400" cy="1021556"/>
          </a:xfrm>
          <a:effectLst>
            <a:outerShdw blurRad="50800" dist="38100" dir="2700000" algn="tl" rotWithShape="0">
              <a:prstClr val="black">
                <a:alpha val="40000"/>
              </a:prstClr>
            </a:outerShdw>
          </a:effectLst>
        </p:spPr>
        <p:txBody>
          <a:bodyPr anchor="t"/>
          <a:lstStyle>
            <a:lvl1pPr algn="l">
              <a:defRPr sz="4000" b="1" cap="all">
                <a:solidFill>
                  <a:srgbClr val="10253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86011" y="2257090"/>
            <a:ext cx="7772400" cy="1125140"/>
          </a:xfrm>
        </p:spPr>
        <p:txBody>
          <a:bodyPr anchor="b"/>
          <a:lstStyle>
            <a:lvl1pPr marL="0" indent="0">
              <a:buNone/>
              <a:defRPr sz="2000">
                <a:solidFill>
                  <a:srgbClr val="1025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3295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04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45011" cy="1006079"/>
          </a:xfrm>
          <a:effectLst>
            <a:outerShdw blurRad="50800" dist="38100" dir="2700000" algn="tl" rotWithShape="0">
              <a:prstClr val="black">
                <a:alpha val="40000"/>
              </a:prstClr>
            </a:outerShdw>
          </a:effectLst>
        </p:spPr>
        <p:txBody>
          <a:bodyPr anchor="b" anchorCtr="0"/>
          <a:lstStyle>
            <a:lvl1pPr algn="l">
              <a:defRPr>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00150"/>
            <a:ext cx="8229600" cy="3376987"/>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3604918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14759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88581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779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7941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52286"/>
            <a:ext cx="5486400"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673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3977340"/>
            <a:ext cx="5486400" cy="603647"/>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968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5564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159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6011" y="3382230"/>
            <a:ext cx="7772400" cy="1021556"/>
          </a:xfrm>
          <a:effectLst>
            <a:outerShdw blurRad="50800" dist="38100" dir="2700000" algn="tl" rotWithShape="0">
              <a:prstClr val="black">
                <a:alpha val="40000"/>
              </a:prstClr>
            </a:outerShdw>
          </a:effectLst>
        </p:spPr>
        <p:txBody>
          <a:bodyPr anchor="t"/>
          <a:lstStyle>
            <a:lvl1pPr algn="l">
              <a:defRPr sz="4000" b="1" cap="all">
                <a:solidFill>
                  <a:srgbClr val="10253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86011" y="2257090"/>
            <a:ext cx="7772400" cy="1125140"/>
          </a:xfrm>
        </p:spPr>
        <p:txBody>
          <a:bodyPr anchor="b"/>
          <a:lstStyle>
            <a:lvl1pPr marL="0" indent="0">
              <a:buNone/>
              <a:defRPr sz="2000">
                <a:solidFill>
                  <a:srgbClr val="1025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41575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45939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391763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78896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83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3970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1" name="Rectangle 10"/>
          <p:cNvSpPr/>
          <p:nvPr userDrawn="1"/>
        </p:nvSpPr>
        <p:spPr>
          <a:xfrm>
            <a:off x="0" y="1063375"/>
            <a:ext cx="9144000" cy="356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Rectangle 3"/>
          <p:cNvSpPr/>
          <p:nvPr/>
        </p:nvSpPr>
        <p:spPr>
          <a:xfrm>
            <a:off x="0" y="4647304"/>
            <a:ext cx="9144000" cy="496196"/>
          </a:xfrm>
          <a:prstGeom prst="rect">
            <a:avLst/>
          </a:prstGeom>
          <a:solidFill>
            <a:srgbClr val="66B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 name="Title Placeholder 1"/>
          <p:cNvSpPr>
            <a:spLocks noGrp="1"/>
          </p:cNvSpPr>
          <p:nvPr>
            <p:ph type="title"/>
          </p:nvPr>
        </p:nvSpPr>
        <p:spPr>
          <a:xfrm>
            <a:off x="457200" y="57150"/>
            <a:ext cx="8234737" cy="1006079"/>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384693"/>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p:nvCxnSpPr>
        <p:spPr>
          <a:xfrm>
            <a:off x="0" y="4628033"/>
            <a:ext cx="9144000"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4576" y="4706083"/>
            <a:ext cx="4976117" cy="326525"/>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lstStyle>
            <a:defPPr>
              <a:defRPr lang="en-US"/>
            </a:defPPr>
            <a:lvl1pPr marL="0" algn="r" defTabSz="914400" rtl="0" eaLnBrk="1" latinLnBrk="0" hangingPunct="1">
              <a:defRPr sz="1200" kern="1200">
                <a:solidFill>
                  <a:schemeClr val="bg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bg1"/>
                </a:solidFill>
                <a:latin typeface="Gill Sans MT" panose="020B0502020104020203" pitchFamily="34" charset="0"/>
              </a:rPr>
              <a:t>2017 ITRC Annual Meeting • New Orleans, Louisiana</a:t>
            </a:r>
            <a:r>
              <a:rPr lang="en-US" sz="800" b="1" baseline="0" dirty="0" smtClean="0">
                <a:solidFill>
                  <a:schemeClr val="bg1"/>
                </a:solidFill>
                <a:latin typeface="Gill Sans MT" panose="020B0502020104020203" pitchFamily="34" charset="0"/>
              </a:rPr>
              <a:t> • </a:t>
            </a:r>
            <a:r>
              <a:rPr lang="en-US" sz="800" b="1" dirty="0" smtClean="0">
                <a:solidFill>
                  <a:schemeClr val="bg1"/>
                </a:solidFill>
                <a:latin typeface="Gill Sans MT" panose="020B0502020104020203" pitchFamily="34" charset="0"/>
              </a:rPr>
              <a:t>March 27-30, 2017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latin typeface="Gill Sans MT" panose="020B0502020104020203" pitchFamily="34" charset="0"/>
              </a:rPr>
              <a:t>Advancing Environmental Partnerships| www.itrcweb.org</a:t>
            </a:r>
            <a:endParaRPr lang="en-US" sz="800" dirty="0">
              <a:solidFill>
                <a:schemeClr val="bg1"/>
              </a:solidFill>
              <a:latin typeface="Gill Sans MT" panose="020B0502020104020203" pitchFamily="34" charset="0"/>
            </a:endParaRPr>
          </a:p>
        </p:txBody>
      </p:sp>
      <p:sp>
        <p:nvSpPr>
          <p:cNvPr id="17"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pPr/>
              <a:t>‹#›</a:t>
            </a:fld>
            <a:endParaRPr lang="en-US"/>
          </a:p>
        </p:txBody>
      </p:sp>
      <p:pic>
        <p:nvPicPr>
          <p:cNvPr id="18" name="Picture 17"/>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8242419" y="4338724"/>
            <a:ext cx="648424" cy="643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704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914400" rtl="0" eaLnBrk="1" latinLnBrk="0" hangingPunct="1">
        <a:spcBef>
          <a:spcPct val="0"/>
        </a:spcBef>
        <a:buNone/>
        <a:defRPr sz="3400" b="1" kern="1200" cap="all" baseline="0">
          <a:solidFill>
            <a:schemeClr val="bg1"/>
          </a:solidFill>
          <a:effectLst/>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rgbClr val="10253F"/>
          </a:solidFill>
          <a:latin typeface="Gill Sans MT" panose="020B0502020104020203"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0253F"/>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0253F"/>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0253F"/>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0253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1" name="Rectangle 10"/>
          <p:cNvSpPr/>
          <p:nvPr userDrawn="1"/>
        </p:nvSpPr>
        <p:spPr>
          <a:xfrm>
            <a:off x="0" y="1063375"/>
            <a:ext cx="9144000" cy="356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pitchFamily="34" charset="0"/>
            </a:endParaRPr>
          </a:p>
        </p:txBody>
      </p:sp>
      <p:sp>
        <p:nvSpPr>
          <p:cNvPr id="4" name="Rectangle 3"/>
          <p:cNvSpPr/>
          <p:nvPr/>
        </p:nvSpPr>
        <p:spPr>
          <a:xfrm>
            <a:off x="0" y="4647304"/>
            <a:ext cx="9144000" cy="496196"/>
          </a:xfrm>
          <a:prstGeom prst="rect">
            <a:avLst/>
          </a:prstGeom>
          <a:solidFill>
            <a:srgbClr val="66B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pitchFamily="34" charset="0"/>
            </a:endParaRPr>
          </a:p>
        </p:txBody>
      </p:sp>
      <p:sp>
        <p:nvSpPr>
          <p:cNvPr id="2" name="Title Placeholder 1"/>
          <p:cNvSpPr>
            <a:spLocks noGrp="1"/>
          </p:cNvSpPr>
          <p:nvPr>
            <p:ph type="title"/>
          </p:nvPr>
        </p:nvSpPr>
        <p:spPr>
          <a:xfrm>
            <a:off x="457200" y="57150"/>
            <a:ext cx="8234737" cy="1006079"/>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384693"/>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0" y="4628033"/>
            <a:ext cx="9144000"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4576" y="4706083"/>
            <a:ext cx="4976117" cy="326525"/>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lstStyle>
            <a:defPPr>
              <a:defRPr lang="en-US"/>
            </a:defPPr>
            <a:lvl1pPr marL="0" algn="r" defTabSz="914400" rtl="0" eaLnBrk="1" latinLnBrk="0" hangingPunct="1">
              <a:defRPr sz="1200" kern="1200">
                <a:solidFill>
                  <a:schemeClr val="bg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800" b="1" dirty="0">
                <a:solidFill>
                  <a:prstClr val="white"/>
                </a:solidFill>
              </a:rPr>
              <a:t>2017 ITRC Annual Meeting • New Orleans, Louisiana • March 27-30, 2017 </a:t>
            </a:r>
          </a:p>
          <a:p>
            <a:pPr algn="l">
              <a:defRPr/>
            </a:pPr>
            <a:r>
              <a:rPr lang="en-US" sz="800" dirty="0">
                <a:solidFill>
                  <a:prstClr val="white"/>
                </a:solidFill>
              </a:rPr>
              <a:t>Advancing Environmental </a:t>
            </a:r>
            <a:r>
              <a:rPr lang="en-US" sz="800" dirty="0" smtClean="0">
                <a:solidFill>
                  <a:prstClr val="white"/>
                </a:solidFill>
              </a:rPr>
              <a:t>Partnerships| </a:t>
            </a:r>
            <a:r>
              <a:rPr lang="en-US" sz="800" dirty="0">
                <a:solidFill>
                  <a:prstClr val="white"/>
                </a:solidFill>
              </a:rPr>
              <a:t>www.itrcweb.org</a:t>
            </a:r>
          </a:p>
        </p:txBody>
      </p:sp>
      <p:sp>
        <p:nvSpPr>
          <p:cNvPr id="17"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solidFill>
                  <a:prstClr val="white"/>
                </a:solidFill>
              </a:rPr>
              <a:pPr/>
              <a:t>‹#›</a:t>
            </a:fld>
            <a:endParaRPr lang="en-US">
              <a:solidFill>
                <a:prstClr val="white"/>
              </a:solidFill>
            </a:endParaRPr>
          </a:p>
        </p:txBody>
      </p:sp>
      <p:pic>
        <p:nvPicPr>
          <p:cNvPr id="18" name="Picture 17"/>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8242419" y="4338724"/>
            <a:ext cx="648424" cy="643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82512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spcBef>
          <a:spcPct val="0"/>
        </a:spcBef>
        <a:buNone/>
        <a:defRPr sz="3400" b="1" kern="1200" cap="all" baseline="0">
          <a:solidFill>
            <a:schemeClr val="bg1"/>
          </a:solidFill>
          <a:effectLst/>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rgbClr val="10253F"/>
          </a:solidFill>
          <a:latin typeface="Gill Sans MT" panose="020B0502020104020203"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0253F"/>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0253F"/>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0253F"/>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0253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1" name="Rectangle 10"/>
          <p:cNvSpPr/>
          <p:nvPr userDrawn="1"/>
        </p:nvSpPr>
        <p:spPr>
          <a:xfrm>
            <a:off x="0" y="1063375"/>
            <a:ext cx="9144000" cy="356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pitchFamily="34" charset="0"/>
            </a:endParaRPr>
          </a:p>
        </p:txBody>
      </p:sp>
      <p:sp>
        <p:nvSpPr>
          <p:cNvPr id="4" name="Rectangle 3"/>
          <p:cNvSpPr/>
          <p:nvPr/>
        </p:nvSpPr>
        <p:spPr>
          <a:xfrm>
            <a:off x="0" y="4647304"/>
            <a:ext cx="9144000" cy="496196"/>
          </a:xfrm>
          <a:prstGeom prst="rect">
            <a:avLst/>
          </a:prstGeom>
          <a:solidFill>
            <a:srgbClr val="66B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pitchFamily="34" charset="0"/>
            </a:endParaRPr>
          </a:p>
        </p:txBody>
      </p:sp>
      <p:sp>
        <p:nvSpPr>
          <p:cNvPr id="2" name="Title Placeholder 1"/>
          <p:cNvSpPr>
            <a:spLocks noGrp="1"/>
          </p:cNvSpPr>
          <p:nvPr>
            <p:ph type="title"/>
          </p:nvPr>
        </p:nvSpPr>
        <p:spPr>
          <a:xfrm>
            <a:off x="457200" y="57150"/>
            <a:ext cx="8234737" cy="1006079"/>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384693"/>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0" y="4628033"/>
            <a:ext cx="9144000"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4576" y="4706083"/>
            <a:ext cx="4976117" cy="326525"/>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lstStyle>
            <a:defPPr>
              <a:defRPr lang="en-US"/>
            </a:defPPr>
            <a:lvl1pPr marL="0" algn="r" defTabSz="914400" rtl="0" eaLnBrk="1" latinLnBrk="0" hangingPunct="1">
              <a:defRPr sz="1200" kern="1200">
                <a:solidFill>
                  <a:schemeClr val="bg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800" b="1" dirty="0">
                <a:solidFill>
                  <a:prstClr val="white"/>
                </a:solidFill>
              </a:rPr>
              <a:t>2017 ITRC Annual Meeting • New Orleans, Louisiana • March 27-30, 2017 </a:t>
            </a:r>
          </a:p>
          <a:p>
            <a:pPr algn="l">
              <a:defRPr/>
            </a:pPr>
            <a:r>
              <a:rPr lang="en-US" sz="800" dirty="0">
                <a:solidFill>
                  <a:prstClr val="white"/>
                </a:solidFill>
              </a:rPr>
              <a:t>Advancing </a:t>
            </a:r>
            <a:r>
              <a:rPr lang="en-US" sz="800">
                <a:solidFill>
                  <a:prstClr val="white"/>
                </a:solidFill>
              </a:rPr>
              <a:t>Environmental Partnerships  </a:t>
            </a:r>
            <a:r>
              <a:rPr lang="en-US" sz="800" dirty="0">
                <a:solidFill>
                  <a:prstClr val="white"/>
                </a:solidFill>
              </a:rPr>
              <a:t>www.itrcweb.org</a:t>
            </a:r>
          </a:p>
        </p:txBody>
      </p:sp>
      <p:sp>
        <p:nvSpPr>
          <p:cNvPr id="17"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solidFill>
                  <a:prstClr val="white"/>
                </a:solidFill>
              </a:rPr>
              <a:pPr/>
              <a:t>‹#›</a:t>
            </a:fld>
            <a:endParaRPr lang="en-US">
              <a:solidFill>
                <a:prstClr val="white"/>
              </a:solidFill>
            </a:endParaRPr>
          </a:p>
        </p:txBody>
      </p:sp>
      <p:pic>
        <p:nvPicPr>
          <p:cNvPr id="18" name="Picture 17"/>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8242419" y="4338724"/>
            <a:ext cx="648424" cy="643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09795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spcBef>
          <a:spcPct val="0"/>
        </a:spcBef>
        <a:buNone/>
        <a:defRPr sz="3400" b="1" kern="1200" cap="all" baseline="0">
          <a:solidFill>
            <a:schemeClr val="bg1"/>
          </a:solidFill>
          <a:effectLst/>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rgbClr val="10253F"/>
          </a:solidFill>
          <a:latin typeface="Gill Sans MT" panose="020B0502020104020203"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0253F"/>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0253F"/>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0253F"/>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0253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ITRC Annual Meeting</a:t>
            </a:r>
            <a:br>
              <a:rPr lang="en-US" dirty="0" smtClean="0"/>
            </a:br>
            <a:r>
              <a:rPr lang="en-US" dirty="0" smtClean="0"/>
              <a:t/>
            </a:r>
            <a:br>
              <a:rPr lang="en-US" dirty="0" smtClean="0"/>
            </a:br>
            <a:r>
              <a:rPr lang="en-US" dirty="0" smtClean="0"/>
              <a:t>Remediation Management of Complex Sites </a:t>
            </a:r>
            <a:br>
              <a:rPr lang="en-US" dirty="0" smtClean="0"/>
            </a:br>
            <a:r>
              <a:rPr lang="en-US" dirty="0"/>
              <a:t/>
            </a:r>
            <a:br>
              <a:rPr lang="en-US" dirty="0"/>
            </a:br>
            <a:r>
              <a:rPr lang="en-US" sz="3200" dirty="0" smtClean="0"/>
              <a:t>Implementation Update</a:t>
            </a:r>
            <a:endParaRPr lang="en-US" sz="3200" dirty="0"/>
          </a:p>
        </p:txBody>
      </p:sp>
    </p:spTree>
    <p:extLst>
      <p:ext uri="{BB962C8B-B14F-4D97-AF65-F5344CB8AC3E}">
        <p14:creationId xmlns:p14="http://schemas.microsoft.com/office/powerpoint/2010/main" val="297884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a:xfrm>
            <a:off x="457200" y="1069258"/>
            <a:ext cx="8229600" cy="3507879"/>
          </a:xfrm>
        </p:spPr>
        <p:txBody>
          <a:bodyPr anchor="ctr">
            <a:normAutofit/>
          </a:bodyPr>
          <a:lstStyle/>
          <a:p>
            <a:pPr>
              <a:lnSpc>
                <a:spcPct val="150000"/>
              </a:lnSpc>
            </a:pPr>
            <a:r>
              <a:rPr lang="en-US" altLang="en-US" dirty="0"/>
              <a:t>There is no “one-size-fits-all” solution</a:t>
            </a:r>
          </a:p>
          <a:p>
            <a:pPr>
              <a:lnSpc>
                <a:spcPct val="150000"/>
              </a:lnSpc>
            </a:pPr>
            <a:r>
              <a:rPr lang="en-US" altLang="en-US" dirty="0"/>
              <a:t>Different methods available</a:t>
            </a:r>
          </a:p>
          <a:p>
            <a:pPr>
              <a:lnSpc>
                <a:spcPct val="150000"/>
              </a:lnSpc>
            </a:pPr>
            <a:r>
              <a:rPr lang="en-US" altLang="en-US" dirty="0"/>
              <a:t>How do I choose the method?</a:t>
            </a:r>
          </a:p>
          <a:p>
            <a:pPr>
              <a:lnSpc>
                <a:spcPct val="150000"/>
              </a:lnSpc>
            </a:pPr>
            <a:r>
              <a:rPr lang="en-US" altLang="en-US" dirty="0"/>
              <a:t>When to evaluate </a:t>
            </a:r>
            <a:r>
              <a:rPr lang="en-US" altLang="en-US" dirty="0" smtClean="0"/>
              <a:t>site-specific </a:t>
            </a:r>
            <a:r>
              <a:rPr lang="en-US" altLang="en-US" dirty="0"/>
              <a:t>bioavailability</a:t>
            </a:r>
          </a:p>
        </p:txBody>
      </p:sp>
      <p:sp>
        <p:nvSpPr>
          <p:cNvPr id="4" name="Slide Number Placeholder 3"/>
          <p:cNvSpPr>
            <a:spLocks noGrp="1"/>
          </p:cNvSpPr>
          <p:nvPr>
            <p:ph type="sldNum" sz="quarter" idx="4"/>
          </p:nvPr>
        </p:nvSpPr>
        <p:spPr/>
        <p:txBody>
          <a:bodyPr/>
          <a:lstStyle/>
          <a:p>
            <a:fld id="{6DD46A88-E5DC-4709-B2F7-2CF3195C523F}"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val="2594411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t>
            </a:r>
            <a:endParaRPr lang="en-US" dirty="0"/>
          </a:p>
        </p:txBody>
      </p:sp>
      <p:sp>
        <p:nvSpPr>
          <p:cNvPr id="3" name="Content Placeholder 2"/>
          <p:cNvSpPr>
            <a:spLocks noGrp="1"/>
          </p:cNvSpPr>
          <p:nvPr>
            <p:ph idx="1"/>
          </p:nvPr>
        </p:nvSpPr>
        <p:spPr/>
        <p:txBody>
          <a:bodyPr anchor="ctr">
            <a:normAutofit/>
          </a:bodyPr>
          <a:lstStyle/>
          <a:p>
            <a:pPr>
              <a:spcBef>
                <a:spcPts val="0"/>
              </a:spcBef>
            </a:pPr>
            <a:r>
              <a:rPr lang="en-US" dirty="0"/>
              <a:t>R</a:t>
            </a:r>
            <a:r>
              <a:rPr lang="en-US" dirty="0" smtClean="0"/>
              <a:t>educe </a:t>
            </a:r>
            <a:r>
              <a:rPr lang="en-US" dirty="0"/>
              <a:t>uncertainty in risk assessments </a:t>
            </a:r>
            <a:endParaRPr lang="en-US" dirty="0" smtClean="0"/>
          </a:p>
          <a:p>
            <a:pPr marL="0" indent="0">
              <a:spcBef>
                <a:spcPts val="0"/>
              </a:spcBef>
              <a:buNone/>
              <a:tabLst>
                <a:tab pos="339725" algn="l"/>
              </a:tabLst>
            </a:pPr>
            <a:r>
              <a:rPr lang="en-US" sz="1600" dirty="0"/>
              <a:t>	</a:t>
            </a:r>
            <a:r>
              <a:rPr lang="en-US" sz="2400" dirty="0" smtClean="0"/>
              <a:t>(</a:t>
            </a:r>
            <a:r>
              <a:rPr lang="en-US" sz="2400" dirty="0"/>
              <a:t>decisions are protective)</a:t>
            </a:r>
          </a:p>
          <a:p>
            <a:pPr marL="0" indent="0">
              <a:spcBef>
                <a:spcPts val="0"/>
              </a:spcBef>
              <a:buNone/>
            </a:pPr>
            <a:endParaRPr lang="en-US" sz="1400" dirty="0"/>
          </a:p>
          <a:p>
            <a:pPr>
              <a:spcBef>
                <a:spcPts val="0"/>
              </a:spcBef>
            </a:pPr>
            <a:r>
              <a:rPr lang="en-US" dirty="0"/>
              <a:t>Can change remedial </a:t>
            </a:r>
            <a:r>
              <a:rPr lang="en-US" dirty="0" smtClean="0"/>
              <a:t>decisions</a:t>
            </a:r>
          </a:p>
          <a:p>
            <a:pPr marL="0" indent="0">
              <a:spcBef>
                <a:spcPts val="0"/>
              </a:spcBef>
              <a:buNone/>
              <a:tabLst>
                <a:tab pos="339725" algn="l"/>
              </a:tabLst>
            </a:pPr>
            <a:r>
              <a:rPr lang="en-US" sz="1600" dirty="0"/>
              <a:t>	</a:t>
            </a:r>
            <a:r>
              <a:rPr lang="en-US" sz="2400" dirty="0" smtClean="0"/>
              <a:t>(better use of resources)</a:t>
            </a:r>
            <a:endParaRPr lang="en-US" sz="2400" dirty="0"/>
          </a:p>
        </p:txBody>
      </p:sp>
      <p:sp>
        <p:nvSpPr>
          <p:cNvPr id="4" name="Slide Number Placeholder 3"/>
          <p:cNvSpPr>
            <a:spLocks noGrp="1"/>
          </p:cNvSpPr>
          <p:nvPr>
            <p:ph type="sldNum" sz="quarter" idx="4"/>
          </p:nvPr>
        </p:nvSpPr>
        <p:spPr/>
        <p:txBody>
          <a:bodyPr/>
          <a:lstStyle/>
          <a:p>
            <a:fld id="{6DD46A88-E5DC-4709-B2F7-2CF3195C523F}" type="slidenum">
              <a:rPr lang="en-US" smtClean="0">
                <a:solidFill>
                  <a:prstClr val="white"/>
                </a:solidFill>
              </a:rPr>
              <a:pPr/>
              <a:t>11</a:t>
            </a:fld>
            <a:endParaRPr lang="en-US">
              <a:solidFill>
                <a:prstClr val="white"/>
              </a:solidFill>
            </a:endParaRPr>
          </a:p>
        </p:txBody>
      </p:sp>
      <p:sp>
        <p:nvSpPr>
          <p:cNvPr id="5" name="Rectangle 4"/>
          <p:cNvSpPr/>
          <p:nvPr/>
        </p:nvSpPr>
        <p:spPr>
          <a:xfrm>
            <a:off x="2720800" y="531590"/>
            <a:ext cx="6014788" cy="523220"/>
          </a:xfrm>
          <a:prstGeom prst="rect">
            <a:avLst/>
          </a:prstGeom>
        </p:spPr>
        <p:txBody>
          <a:bodyPr wrap="none">
            <a:spAutoFit/>
          </a:bodyPr>
          <a:lstStyle/>
          <a:p>
            <a:r>
              <a:rPr lang="en-US" sz="2800" dirty="0" smtClean="0">
                <a:solidFill>
                  <a:prstClr val="white"/>
                </a:solidFill>
              </a:rPr>
              <a:t>of Site-Specific Bioavailability Evaluation</a:t>
            </a:r>
            <a:endParaRPr lang="en-US" sz="2800" dirty="0">
              <a:solidFill>
                <a:prstClr val="white"/>
              </a:solidFill>
            </a:endParaRPr>
          </a:p>
        </p:txBody>
      </p:sp>
    </p:spTree>
    <p:extLst>
      <p:ext uri="{BB962C8B-B14F-4D97-AF65-F5344CB8AC3E}">
        <p14:creationId xmlns:p14="http://schemas.microsoft.com/office/powerpoint/2010/main" val="3713774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t>
            </a:r>
            <a:r>
              <a:rPr lang="en-US" dirty="0" smtClean="0"/>
              <a:t>Objectives (</a:t>
            </a:r>
            <a:r>
              <a:rPr lang="en-US" dirty="0" smtClean="0">
                <a:latin typeface="Franklin Gothic Book" panose="020B0503020102020204" pitchFamily="34" charset="0"/>
              </a:rPr>
              <a:t>1</a:t>
            </a:r>
            <a:r>
              <a:rPr lang="en-US" dirty="0" smtClean="0"/>
              <a:t>)</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altLang="en-US" dirty="0"/>
              <a:t>Project managers will use the document to: </a:t>
            </a:r>
            <a:endParaRPr lang="en-US" altLang="en-US" dirty="0" smtClean="0"/>
          </a:p>
          <a:p>
            <a:pPr marL="739775" lvl="2" indent="-339725">
              <a:spcBef>
                <a:spcPts val="0"/>
              </a:spcBef>
              <a:tabLst>
                <a:tab pos="287338" algn="l"/>
              </a:tabLst>
            </a:pPr>
            <a:endParaRPr lang="en-US" altLang="en-US" sz="1400" dirty="0"/>
          </a:p>
          <a:p>
            <a:pPr marL="739775" lvl="2" indent="-339725">
              <a:spcBef>
                <a:spcPts val="0"/>
              </a:spcBef>
              <a:spcAft>
                <a:spcPts val="1200"/>
              </a:spcAft>
              <a:tabLst>
                <a:tab pos="287338" algn="l"/>
              </a:tabLst>
            </a:pPr>
            <a:r>
              <a:rPr lang="en-US" altLang="en-US" dirty="0" smtClean="0"/>
              <a:t>Determine </a:t>
            </a:r>
            <a:r>
              <a:rPr lang="en-US" altLang="en-US" dirty="0"/>
              <a:t>if </a:t>
            </a:r>
            <a:r>
              <a:rPr lang="en-US" altLang="en-US" dirty="0" smtClean="0"/>
              <a:t>site-specific </a:t>
            </a:r>
            <a:r>
              <a:rPr lang="en-US" altLang="en-US" dirty="0"/>
              <a:t>bioavailability is a viable option for their site</a:t>
            </a:r>
          </a:p>
          <a:p>
            <a:pPr marL="739775" lvl="2" indent="-339725">
              <a:spcBef>
                <a:spcPts val="0"/>
              </a:spcBef>
              <a:spcAft>
                <a:spcPts val="1200"/>
              </a:spcAft>
              <a:tabLst>
                <a:tab pos="287338" algn="l"/>
              </a:tabLst>
            </a:pPr>
            <a:r>
              <a:rPr lang="en-US" altLang="en-US" dirty="0"/>
              <a:t>Learn about available methods</a:t>
            </a:r>
          </a:p>
          <a:p>
            <a:pPr marL="739775" lvl="2" indent="-339725">
              <a:spcBef>
                <a:spcPts val="0"/>
              </a:spcBef>
              <a:spcAft>
                <a:spcPts val="1200"/>
              </a:spcAft>
              <a:tabLst>
                <a:tab pos="287338" algn="l"/>
              </a:tabLst>
            </a:pPr>
            <a:r>
              <a:rPr lang="en-US" altLang="en-US" dirty="0"/>
              <a:t>Decide which method is best suited for their site</a:t>
            </a:r>
          </a:p>
          <a:p>
            <a:pPr marL="739775" lvl="2" indent="-339725">
              <a:spcBef>
                <a:spcPts val="0"/>
              </a:spcBef>
              <a:tabLst>
                <a:tab pos="287338" algn="l"/>
              </a:tabLst>
            </a:pPr>
            <a:r>
              <a:rPr lang="en-US" altLang="en-US" dirty="0" smtClean="0"/>
              <a:t>Perform / review </a:t>
            </a:r>
            <a:r>
              <a:rPr lang="en-US" altLang="en-US" dirty="0"/>
              <a:t>risk assessment </a:t>
            </a:r>
            <a:r>
              <a:rPr lang="en-US" altLang="en-US" dirty="0" smtClean="0"/>
              <a:t>calculations</a:t>
            </a:r>
            <a:endParaRPr lang="en-US" altLang="en-US" dirty="0"/>
          </a:p>
        </p:txBody>
      </p:sp>
      <p:sp>
        <p:nvSpPr>
          <p:cNvPr id="4" name="Slide Number Placeholder 3"/>
          <p:cNvSpPr>
            <a:spLocks noGrp="1"/>
          </p:cNvSpPr>
          <p:nvPr>
            <p:ph type="sldNum" sz="quarter" idx="4"/>
          </p:nvPr>
        </p:nvSpPr>
        <p:spPr/>
        <p:txBody>
          <a:bodyPr/>
          <a:lstStyle/>
          <a:p>
            <a:fld id="{6DD46A88-E5DC-4709-B2F7-2CF3195C523F}"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3902950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t>
            </a:r>
            <a:r>
              <a:rPr lang="en-US" dirty="0" smtClean="0"/>
              <a:t>Objectives (</a:t>
            </a:r>
            <a:r>
              <a:rPr lang="en-US" dirty="0">
                <a:latin typeface="Franklin Gothic Book" panose="020B0503020102020204" pitchFamily="34" charset="0"/>
              </a:rPr>
              <a:t>2</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altLang="en-US" dirty="0" smtClean="0"/>
              <a:t>Highlight </a:t>
            </a:r>
            <a:r>
              <a:rPr lang="en-US" altLang="en-US" dirty="0"/>
              <a:t>the benefits of using </a:t>
            </a:r>
            <a:r>
              <a:rPr lang="en-US" altLang="en-US" dirty="0" smtClean="0"/>
              <a:t>site-specific </a:t>
            </a:r>
            <a:r>
              <a:rPr lang="en-US" altLang="en-US" dirty="0"/>
              <a:t>bioavailability using case </a:t>
            </a:r>
            <a:r>
              <a:rPr lang="en-US" altLang="en-US" dirty="0" smtClean="0"/>
              <a:t>studies</a:t>
            </a:r>
          </a:p>
          <a:p>
            <a:pPr marL="0" indent="0">
              <a:buNone/>
            </a:pPr>
            <a:endParaRPr lang="en-US" altLang="en-US" sz="1300" dirty="0"/>
          </a:p>
          <a:p>
            <a:pPr marL="401638" lvl="1">
              <a:lnSpc>
                <a:spcPct val="110000"/>
              </a:lnSpc>
              <a:spcBef>
                <a:spcPts val="1200"/>
              </a:spcBef>
            </a:pPr>
            <a:r>
              <a:rPr lang="en-US" altLang="en-US" b="1" dirty="0"/>
              <a:t>Arsenic</a:t>
            </a:r>
            <a:r>
              <a:rPr lang="en-US" altLang="en-US" dirty="0"/>
              <a:t> </a:t>
            </a:r>
            <a:r>
              <a:rPr lang="en-US" altLang="en-US" dirty="0" smtClean="0"/>
              <a:t>	mining</a:t>
            </a:r>
            <a:r>
              <a:rPr lang="en-US" altLang="en-US" dirty="0"/>
              <a:t>, smelting and agricultural </a:t>
            </a:r>
            <a:r>
              <a:rPr lang="en-US" altLang="en-US" dirty="0" smtClean="0"/>
              <a:t>sites </a:t>
            </a:r>
            <a:endParaRPr lang="en-US" altLang="en-US" dirty="0"/>
          </a:p>
          <a:p>
            <a:pPr marL="401638" lvl="1">
              <a:lnSpc>
                <a:spcPct val="110000"/>
              </a:lnSpc>
              <a:spcBef>
                <a:spcPts val="1200"/>
              </a:spcBef>
            </a:pPr>
            <a:r>
              <a:rPr lang="en-US" altLang="en-US" b="1" dirty="0"/>
              <a:t>Lead </a:t>
            </a:r>
            <a:r>
              <a:rPr lang="en-US" altLang="en-US" dirty="0" smtClean="0"/>
              <a:t>	industrial site </a:t>
            </a:r>
            <a:endParaRPr lang="en-US" altLang="en-US" dirty="0"/>
          </a:p>
          <a:p>
            <a:pPr marL="401638" lvl="1">
              <a:lnSpc>
                <a:spcPct val="110000"/>
              </a:lnSpc>
              <a:spcBef>
                <a:spcPts val="1200"/>
              </a:spcBef>
            </a:pPr>
            <a:r>
              <a:rPr lang="en-US" altLang="en-US" b="1" dirty="0"/>
              <a:t>PAHs </a:t>
            </a:r>
            <a:r>
              <a:rPr lang="en-US" altLang="en-US" dirty="0" smtClean="0"/>
              <a:t>	former skeet shooting range</a:t>
            </a:r>
            <a:endParaRPr lang="en-US" altLang="en-US" dirty="0"/>
          </a:p>
        </p:txBody>
      </p:sp>
      <p:sp>
        <p:nvSpPr>
          <p:cNvPr id="4" name="Slide Number Placeholder 3"/>
          <p:cNvSpPr>
            <a:spLocks noGrp="1"/>
          </p:cNvSpPr>
          <p:nvPr>
            <p:ph type="sldNum" sz="quarter" idx="4"/>
          </p:nvPr>
        </p:nvSpPr>
        <p:spPr/>
        <p:txBody>
          <a:bodyPr/>
          <a:lstStyle/>
          <a:p>
            <a:fld id="{6DD46A88-E5DC-4709-B2F7-2CF3195C523F}"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1275220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Schedule</a:t>
            </a:r>
          </a:p>
        </p:txBody>
      </p:sp>
      <p:sp>
        <p:nvSpPr>
          <p:cNvPr id="3" name="Content Placeholder 2"/>
          <p:cNvSpPr>
            <a:spLocks noGrp="1"/>
          </p:cNvSpPr>
          <p:nvPr>
            <p:ph idx="1"/>
          </p:nvPr>
        </p:nvSpPr>
        <p:spPr>
          <a:xfrm>
            <a:off x="457199" y="1200150"/>
            <a:ext cx="8323943" cy="3376987"/>
          </a:xfrm>
        </p:spPr>
        <p:txBody>
          <a:bodyPr>
            <a:noAutofit/>
          </a:bodyPr>
          <a:lstStyle/>
          <a:p>
            <a:pPr marL="0" indent="0">
              <a:buNone/>
              <a:tabLst>
                <a:tab pos="2286000" algn="l"/>
              </a:tabLst>
            </a:pPr>
            <a:r>
              <a:rPr lang="en-US" sz="2400" dirty="0" smtClean="0"/>
              <a:t>Status</a:t>
            </a:r>
            <a:r>
              <a:rPr lang="en-US" sz="2400" dirty="0"/>
              <a:t>: 	Reviewing comments from the </a:t>
            </a:r>
            <a:r>
              <a:rPr lang="en-US" sz="2400"/>
              <a:t>external </a:t>
            </a:r>
            <a:r>
              <a:rPr lang="en-US" sz="2400" smtClean="0"/>
              <a:t>review </a:t>
            </a:r>
            <a:endParaRPr lang="en-US" sz="2400" dirty="0"/>
          </a:p>
          <a:p>
            <a:pPr marL="0" indent="0">
              <a:buNone/>
              <a:tabLst>
                <a:tab pos="2286000" algn="l"/>
              </a:tabLst>
            </a:pPr>
            <a:r>
              <a:rPr lang="en-US" sz="2400" dirty="0"/>
              <a:t>	Developing the Internet Based Training</a:t>
            </a:r>
          </a:p>
          <a:p>
            <a:pPr marL="0" indent="0">
              <a:buNone/>
              <a:tabLst>
                <a:tab pos="2286000" algn="l"/>
              </a:tabLst>
            </a:pPr>
            <a:endParaRPr lang="en-US" sz="2400" dirty="0"/>
          </a:p>
          <a:p>
            <a:pPr marL="0" indent="0">
              <a:buNone/>
              <a:tabLst>
                <a:tab pos="2286000" algn="l"/>
              </a:tabLst>
            </a:pPr>
            <a:r>
              <a:rPr lang="en-US" sz="2400" dirty="0"/>
              <a:t>Timeline:	Guidance &amp; IBT dry run by end of 2017</a:t>
            </a:r>
          </a:p>
          <a:p>
            <a:pPr marL="0" indent="0">
              <a:buNone/>
              <a:tabLst>
                <a:tab pos="2286000" algn="l"/>
              </a:tabLst>
            </a:pPr>
            <a:endParaRPr lang="en-US" sz="2400" dirty="0"/>
          </a:p>
          <a:p>
            <a:pPr marL="0" indent="0">
              <a:buNone/>
              <a:tabLst>
                <a:tab pos="2286000" algn="l"/>
              </a:tabLst>
            </a:pPr>
            <a:r>
              <a:rPr lang="en-US" sz="2400" dirty="0"/>
              <a:t>Implementation:	Presentation at Battelle Conf. (May 2017) 	Abstract Submitted to AEHS  (Oct. 2017)</a:t>
            </a:r>
          </a:p>
        </p:txBody>
      </p:sp>
      <p:sp>
        <p:nvSpPr>
          <p:cNvPr id="4" name="Slide Number Placeholder 3"/>
          <p:cNvSpPr>
            <a:spLocks noGrp="1"/>
          </p:cNvSpPr>
          <p:nvPr>
            <p:ph type="sldNum" sz="quarter" idx="4"/>
          </p:nvPr>
        </p:nvSpPr>
        <p:spPr/>
        <p:txBody>
          <a:bodyPr/>
          <a:lstStyle/>
          <a:p>
            <a:fld id="{6DD46A88-E5DC-4709-B2F7-2CF3195C523F}"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3914592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2017 ITRC Annual Meeting</a:t>
            </a:r>
            <a:br>
              <a:rPr lang="en-US" dirty="0"/>
            </a:br>
            <a:r>
              <a:rPr lang="en-US" dirty="0" smtClean="0"/>
              <a:t/>
            </a:r>
            <a:br>
              <a:rPr lang="en-US" dirty="0" smtClean="0"/>
            </a:br>
            <a:r>
              <a:rPr lang="en-US" sz="3200" dirty="0" smtClean="0"/>
              <a:t>Characterization and Remediation of Fractured Rock</a:t>
            </a:r>
            <a:r>
              <a:rPr lang="en-US" sz="3200" dirty="0"/>
              <a:t/>
            </a:r>
            <a:br>
              <a:rPr lang="en-US" sz="3200" dirty="0"/>
            </a:br>
            <a:r>
              <a:rPr lang="en-US" sz="3200" dirty="0" smtClean="0"/>
              <a:t/>
            </a:r>
            <a:br>
              <a:rPr lang="en-US" sz="3200" dirty="0" smtClean="0"/>
            </a:br>
            <a:r>
              <a:rPr lang="en-US" sz="3200" dirty="0" smtClean="0"/>
              <a:t>Implementation </a:t>
            </a:r>
            <a:r>
              <a:rPr lang="en-US" sz="3200" dirty="0"/>
              <a:t>Update</a:t>
            </a:r>
          </a:p>
        </p:txBody>
      </p:sp>
    </p:spTree>
    <p:extLst>
      <p:ext uri="{BB962C8B-B14F-4D97-AF65-F5344CB8AC3E}">
        <p14:creationId xmlns:p14="http://schemas.microsoft.com/office/powerpoint/2010/main" val="4998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D46A88-E5DC-4709-B2F7-2CF3195C523F}" type="slidenum">
              <a:rPr lang="en-US" smtClean="0">
                <a:solidFill>
                  <a:prstClr val="white"/>
                </a:solidFill>
              </a:rPr>
              <a:pPr/>
              <a:t>16</a:t>
            </a:fld>
            <a:endParaRPr lang="en-US">
              <a:solidFill>
                <a:prstClr val="white"/>
              </a:solidFill>
            </a:endParaRPr>
          </a:p>
        </p:txBody>
      </p:sp>
      <p:sp>
        <p:nvSpPr>
          <p:cNvPr id="3" name="Title 1"/>
          <p:cNvSpPr>
            <a:spLocks noGrp="1"/>
          </p:cNvSpPr>
          <p:nvPr>
            <p:ph type="title"/>
          </p:nvPr>
        </p:nvSpPr>
        <p:spPr>
          <a:xfrm>
            <a:off x="457200" y="57150"/>
            <a:ext cx="8234737" cy="1006079"/>
          </a:xfrm>
        </p:spPr>
        <p:txBody>
          <a:bodyPr/>
          <a:lstStyle/>
          <a:p>
            <a:pPr algn="ctr"/>
            <a:r>
              <a:rPr lang="en-US" sz="3200" cap="none" dirty="0"/>
              <a:t>Characterization and Remediation of Fractured Rock </a:t>
            </a:r>
            <a:endParaRPr lang="en-US" sz="3200" dirty="0"/>
          </a:p>
        </p:txBody>
      </p:sp>
      <p:sp>
        <p:nvSpPr>
          <p:cNvPr id="5" name="Content Placeholder 2"/>
          <p:cNvSpPr>
            <a:spLocks noGrp="1"/>
          </p:cNvSpPr>
          <p:nvPr>
            <p:ph sz="half" idx="1"/>
          </p:nvPr>
        </p:nvSpPr>
        <p:spPr>
          <a:xfrm>
            <a:off x="435333" y="1134615"/>
            <a:ext cx="8311101" cy="3394472"/>
          </a:xfrm>
        </p:spPr>
        <p:txBody>
          <a:bodyPr>
            <a:normAutofit/>
          </a:bodyPr>
          <a:lstStyle/>
          <a:p>
            <a:pPr marL="0" indent="0" algn="ctr">
              <a:buNone/>
            </a:pPr>
            <a:r>
              <a:rPr lang="en-US" sz="2800" dirty="0"/>
              <a:t>Characterization and Remediation in Fractured Rock</a:t>
            </a:r>
          </a:p>
          <a:p>
            <a:pPr marL="0" indent="0" algn="ctr">
              <a:buNone/>
            </a:pPr>
            <a:endParaRPr lang="en-US" sz="2800" dirty="0"/>
          </a:p>
        </p:txBody>
      </p:sp>
      <p:sp>
        <p:nvSpPr>
          <p:cNvPr id="6" name="TextBox 5"/>
          <p:cNvSpPr txBox="1"/>
          <p:nvPr/>
        </p:nvSpPr>
        <p:spPr>
          <a:xfrm>
            <a:off x="4523067" y="1722640"/>
            <a:ext cx="2731027" cy="2739211"/>
          </a:xfrm>
          <a:prstGeom prst="rect">
            <a:avLst/>
          </a:prstGeom>
          <a:noFill/>
        </p:spPr>
        <p:txBody>
          <a:bodyPr wrap="square" rtlCol="0">
            <a:spAutoFit/>
          </a:bodyPr>
          <a:lstStyle/>
          <a:p>
            <a:pPr algn="r"/>
            <a:r>
              <a:rPr lang="en-US" sz="2400" dirty="0">
                <a:solidFill>
                  <a:prstClr val="black"/>
                </a:solidFill>
                <a:latin typeface="Gill Sans MT" panose="020B0502020104020203" pitchFamily="34" charset="0"/>
              </a:rPr>
              <a:t>Naji Akladiss</a:t>
            </a:r>
          </a:p>
          <a:p>
            <a:pPr algn="r"/>
            <a:r>
              <a:rPr lang="en-US" sz="1600" dirty="0">
                <a:solidFill>
                  <a:prstClr val="black"/>
                </a:solidFill>
                <a:latin typeface="Gill Sans MT" panose="020B0502020104020203" pitchFamily="34" charset="0"/>
              </a:rPr>
              <a:t>Maine DEP</a:t>
            </a:r>
          </a:p>
          <a:p>
            <a:pPr algn="r"/>
            <a:endParaRPr lang="en-US" dirty="0">
              <a:solidFill>
                <a:prstClr val="black"/>
              </a:solidFill>
              <a:latin typeface="Gill Sans MT" panose="020B0502020104020203" pitchFamily="34" charset="0"/>
            </a:endParaRPr>
          </a:p>
          <a:p>
            <a:pPr algn="r"/>
            <a:r>
              <a:rPr lang="en-US" sz="2400" dirty="0">
                <a:solidFill>
                  <a:prstClr val="black"/>
                </a:solidFill>
                <a:latin typeface="Gill Sans MT" panose="020B0502020104020203" pitchFamily="34" charset="0"/>
              </a:rPr>
              <a:t>Michael Smith</a:t>
            </a:r>
          </a:p>
          <a:p>
            <a:pPr algn="r"/>
            <a:r>
              <a:rPr lang="en-US" sz="1600" dirty="0">
                <a:solidFill>
                  <a:prstClr val="black"/>
                </a:solidFill>
                <a:latin typeface="Gill Sans MT" panose="020B0502020104020203" pitchFamily="34" charset="0"/>
              </a:rPr>
              <a:t>Vermont DEC</a:t>
            </a:r>
          </a:p>
          <a:p>
            <a:pPr algn="r"/>
            <a:endParaRPr lang="en-US" sz="1600" dirty="0">
              <a:solidFill>
                <a:prstClr val="black"/>
              </a:solidFill>
              <a:latin typeface="Gill Sans MT" panose="020B0502020104020203" pitchFamily="34" charset="0"/>
            </a:endParaRPr>
          </a:p>
          <a:p>
            <a:pPr algn="r"/>
            <a:r>
              <a:rPr lang="en-US" sz="2400" dirty="0">
                <a:solidFill>
                  <a:prstClr val="black"/>
                </a:solidFill>
                <a:latin typeface="Gill Sans MT" panose="020B0502020104020203" pitchFamily="34" charset="0"/>
              </a:rPr>
              <a:t>Steve Hill</a:t>
            </a:r>
          </a:p>
          <a:p>
            <a:pPr algn="r"/>
            <a:r>
              <a:rPr lang="en-US" sz="1600" dirty="0" smtClean="0">
                <a:solidFill>
                  <a:prstClr val="black"/>
                </a:solidFill>
                <a:latin typeface="Gill Sans MT" panose="020B0502020104020203" pitchFamily="34" charset="0"/>
              </a:rPr>
              <a:t>RegTech</a:t>
            </a:r>
            <a:endParaRPr lang="en-US" sz="1600" dirty="0">
              <a:solidFill>
                <a:prstClr val="black"/>
              </a:solidFill>
              <a:latin typeface="Gill Sans MT" panose="020B0502020104020203" pitchFamily="34" charset="0"/>
            </a:endParaRPr>
          </a:p>
          <a:p>
            <a:pPr algn="r"/>
            <a:endParaRPr lang="en-US" dirty="0">
              <a:solidFill>
                <a:prstClr val="black"/>
              </a:solidFill>
              <a:latin typeface="Gill Sans MT" panose="020B05020201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811" y="1684906"/>
            <a:ext cx="3624372" cy="2721551"/>
          </a:xfrm>
          <a:prstGeom prst="rect">
            <a:avLst/>
          </a:prstGeom>
        </p:spPr>
      </p:pic>
      <p:pic>
        <p:nvPicPr>
          <p:cNvPr id="8" name="Picture 2" descr="http://itrcweb.org/Membership/GetMemberPhoto?memberID=1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978" y="1684906"/>
            <a:ext cx="681775" cy="681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trcweb.org/Membership/GetMemberPhoto?memberID=1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425" y="2543677"/>
            <a:ext cx="694880" cy="69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0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cap="none" dirty="0"/>
              <a:t>Background/Overview</a:t>
            </a:r>
          </a:p>
        </p:txBody>
      </p:sp>
      <p:sp>
        <p:nvSpPr>
          <p:cNvPr id="3" name="Content Placeholder 2"/>
          <p:cNvSpPr>
            <a:spLocks noGrp="1"/>
          </p:cNvSpPr>
          <p:nvPr>
            <p:ph idx="1"/>
          </p:nvPr>
        </p:nvSpPr>
        <p:spPr>
          <a:xfrm>
            <a:off x="316987" y="1111909"/>
            <a:ext cx="8525435" cy="3376987"/>
          </a:xfrm>
        </p:spPr>
        <p:txBody>
          <a:bodyPr>
            <a:noAutofit/>
          </a:bodyPr>
          <a:lstStyle/>
          <a:p>
            <a:pPr>
              <a:spcAft>
                <a:spcPts val="600"/>
              </a:spcAft>
            </a:pPr>
            <a:r>
              <a:rPr lang="en-US" altLang="en-US" sz="1900" dirty="0"/>
              <a:t>While techniques for characterization and remediation of contamination in unconsolidated materials have improved greatly in the last 20-30 years, and are generally well known by regulators, addressing </a:t>
            </a:r>
            <a:r>
              <a:rPr lang="en-US" altLang="en-US" sz="1900" dirty="0" smtClean="0"/>
              <a:t>contaminants in </a:t>
            </a:r>
            <a:r>
              <a:rPr lang="en-US" altLang="en-US" sz="1900" dirty="0"/>
              <a:t>fractured rock can be </a:t>
            </a:r>
            <a:r>
              <a:rPr lang="en-US" altLang="en-US" sz="1900" dirty="0" smtClean="0"/>
              <a:t>seem more </a:t>
            </a:r>
            <a:r>
              <a:rPr lang="en-US" altLang="en-US" sz="1900" dirty="0"/>
              <a:t>complicated, as well as very expensive.  </a:t>
            </a:r>
          </a:p>
          <a:p>
            <a:pPr marL="169863" indent="0">
              <a:spcAft>
                <a:spcPts val="600"/>
              </a:spcAft>
              <a:buNone/>
            </a:pPr>
            <a:r>
              <a:rPr lang="en-US" altLang="en-US" sz="2000" b="1" dirty="0"/>
              <a:t>In many cases remediation defaulted directly to pump and treat. </a:t>
            </a:r>
          </a:p>
          <a:p>
            <a:pPr>
              <a:spcAft>
                <a:spcPts val="600"/>
              </a:spcAft>
            </a:pPr>
            <a:r>
              <a:rPr lang="en-US" altLang="en-US" sz="1900" dirty="0"/>
              <a:t>There have however, been significant advances characterizing and remediating fractured rock, as well as adapting techniques from the oil and gas industry.  </a:t>
            </a:r>
          </a:p>
          <a:p>
            <a:r>
              <a:rPr lang="en-US" altLang="en-US" sz="1900" dirty="0" smtClean="0"/>
              <a:t>The Characterization and Remediation of Fractured Rock guidance works </a:t>
            </a:r>
            <a:r>
              <a:rPr lang="en-US" altLang="en-US" sz="1900" dirty="0"/>
              <a:t>as a platform to help spread these advances and improve how </a:t>
            </a:r>
            <a:r>
              <a:rPr lang="en-US" altLang="en-US" sz="1900" dirty="0" smtClean="0"/>
              <a:t>we characterize and remediate </a:t>
            </a:r>
            <a:r>
              <a:rPr lang="en-US" altLang="en-US" sz="1900" dirty="0"/>
              <a:t>contamination in fractured rock.</a:t>
            </a:r>
          </a:p>
        </p:txBody>
      </p:sp>
      <p:sp>
        <p:nvSpPr>
          <p:cNvPr id="4" name="Slide Number Placeholder 3"/>
          <p:cNvSpPr>
            <a:spLocks noGrp="1"/>
          </p:cNvSpPr>
          <p:nvPr>
            <p:ph type="sldNum" sz="quarter" idx="4"/>
          </p:nvPr>
        </p:nvSpPr>
        <p:spPr/>
        <p:txBody>
          <a:bodyPr/>
          <a:lstStyle/>
          <a:p>
            <a:fld id="{6DD46A88-E5DC-4709-B2F7-2CF3195C523F}"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364306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cap="none" dirty="0"/>
              <a:t>The Project:</a:t>
            </a:r>
          </a:p>
        </p:txBody>
      </p:sp>
      <p:sp>
        <p:nvSpPr>
          <p:cNvPr id="3" name="Content Placeholder 2"/>
          <p:cNvSpPr>
            <a:spLocks noGrp="1"/>
          </p:cNvSpPr>
          <p:nvPr>
            <p:ph idx="1"/>
          </p:nvPr>
        </p:nvSpPr>
        <p:spPr/>
        <p:txBody>
          <a:bodyPr>
            <a:normAutofit lnSpcReduction="10000"/>
          </a:bodyPr>
          <a:lstStyle/>
          <a:p>
            <a:pPr marL="404813" lvl="0" indent="-404813" eaLnBrk="0" fontAlgn="base" hangingPunct="0">
              <a:spcAft>
                <a:spcPts val="600"/>
              </a:spcAft>
              <a:buClr>
                <a:schemeClr val="hlink"/>
              </a:buClr>
              <a:buFont typeface="Wingdings" pitchFamily="2" charset="2"/>
              <a:buChar char="v"/>
            </a:pPr>
            <a:r>
              <a:rPr lang="en-US" sz="2400" b="1" dirty="0">
                <a:solidFill>
                  <a:schemeClr val="tx1"/>
                </a:solidFill>
                <a:ea typeface="ＭＳ Ｐゴシック" pitchFamily="34" charset="-128"/>
              </a:rPr>
              <a:t>Develop A Technical &amp; Regulatory guidance that </a:t>
            </a:r>
          </a:p>
          <a:p>
            <a:pPr marL="800100" lvl="1" indent="-342900" eaLnBrk="0" fontAlgn="base" hangingPunct="0">
              <a:spcAft>
                <a:spcPts val="600"/>
              </a:spcAft>
              <a:buClr>
                <a:schemeClr val="hlink"/>
              </a:buClr>
            </a:pPr>
            <a:r>
              <a:rPr lang="en-US" sz="2000" dirty="0">
                <a:solidFill>
                  <a:schemeClr val="tx1"/>
                </a:solidFill>
                <a:ea typeface="ＭＳ Ｐゴシック" pitchFamily="34" charset="-128"/>
              </a:rPr>
              <a:t>Describes recent advancement in understanding fracture affects on flow and transport of contaminants </a:t>
            </a:r>
          </a:p>
          <a:p>
            <a:pPr marL="800100" lvl="1" indent="-342900" eaLnBrk="0" fontAlgn="base" hangingPunct="0">
              <a:spcAft>
                <a:spcPts val="600"/>
              </a:spcAft>
              <a:buClr>
                <a:schemeClr val="hlink"/>
              </a:buClr>
              <a:defRPr/>
            </a:pPr>
            <a:r>
              <a:rPr lang="en-US" sz="2000" dirty="0">
                <a:solidFill>
                  <a:schemeClr val="tx1"/>
                </a:solidFill>
                <a:ea typeface="ＭＳ Ｐゴシック" pitchFamily="34" charset="-128"/>
              </a:rPr>
              <a:t>Describes latest tools and concepts that are specific to characterizing, remediating, and monitoring fractured rock contaminated sites</a:t>
            </a:r>
          </a:p>
          <a:p>
            <a:pPr marL="800100" lvl="1" indent="-342900" eaLnBrk="0" fontAlgn="base" hangingPunct="0">
              <a:spcAft>
                <a:spcPts val="600"/>
              </a:spcAft>
              <a:buClr>
                <a:schemeClr val="hlink"/>
              </a:buClr>
            </a:pPr>
            <a:r>
              <a:rPr lang="en-US" sz="2000" dirty="0">
                <a:solidFill>
                  <a:schemeClr val="tx1"/>
                </a:solidFill>
                <a:ea typeface="ＭＳ Ｐゴシック" pitchFamily="34" charset="-128"/>
              </a:rPr>
              <a:t>Describes the application of treatment and control technologies to remediate fractured rock contaminated sites</a:t>
            </a:r>
            <a:endParaRPr lang="en-US" sz="2200" dirty="0">
              <a:solidFill>
                <a:schemeClr val="tx1"/>
              </a:solidFill>
              <a:ea typeface="ＭＳ Ｐゴシック" pitchFamily="34" charset="-128"/>
            </a:endParaRPr>
          </a:p>
          <a:p>
            <a:pPr marL="800100" lvl="1" indent="-342900" eaLnBrk="0" fontAlgn="base" hangingPunct="0">
              <a:spcAft>
                <a:spcPts val="600"/>
              </a:spcAft>
              <a:buClr>
                <a:schemeClr val="hlink"/>
              </a:buClr>
            </a:pPr>
            <a:r>
              <a:rPr lang="en-US" sz="2000" dirty="0">
                <a:solidFill>
                  <a:schemeClr val="tx1"/>
                </a:solidFill>
                <a:ea typeface="ＭＳ Ｐゴシック" pitchFamily="34" charset="-128"/>
              </a:rPr>
              <a:t>Includes a tool &amp; technology selection table of over 100 characterization tools and remedial technologies</a:t>
            </a:r>
          </a:p>
        </p:txBody>
      </p:sp>
      <p:sp>
        <p:nvSpPr>
          <p:cNvPr id="4" name="Slide Number Placeholder 3"/>
          <p:cNvSpPr>
            <a:spLocks noGrp="1"/>
          </p:cNvSpPr>
          <p:nvPr>
            <p:ph type="sldNum" sz="quarter" idx="4"/>
          </p:nvPr>
        </p:nvSpPr>
        <p:spPr/>
        <p:txBody>
          <a:bodyPr/>
          <a:lstStyle/>
          <a:p>
            <a:fld id="{6DD46A88-E5DC-4709-B2F7-2CF3195C523F}"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50130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cap="none" dirty="0"/>
              <a:t>Implementation Objective</a:t>
            </a:r>
          </a:p>
        </p:txBody>
      </p:sp>
      <p:sp>
        <p:nvSpPr>
          <p:cNvPr id="3" name="Content Placeholder 2"/>
          <p:cNvSpPr>
            <a:spLocks noGrp="1"/>
          </p:cNvSpPr>
          <p:nvPr>
            <p:ph idx="1"/>
          </p:nvPr>
        </p:nvSpPr>
        <p:spPr/>
        <p:txBody>
          <a:bodyPr>
            <a:normAutofit fontScale="47500" lnSpcReduction="20000"/>
          </a:bodyPr>
          <a:lstStyle/>
          <a:p>
            <a:r>
              <a:rPr lang="en-US" altLang="en-US" sz="3200" b="1" dirty="0"/>
              <a:t>For our document to make an impact, we need to insure it is widely known. </a:t>
            </a:r>
          </a:p>
          <a:p>
            <a:pPr lvl="1">
              <a:spcAft>
                <a:spcPts val="1200"/>
              </a:spcAft>
            </a:pPr>
            <a:r>
              <a:rPr lang="en-US" altLang="en-US" dirty="0"/>
              <a:t>Take advantage of the ITRC network and have consultants propose techniques and tools in this document to regulators to help them understand that contaminated bedrock can be addressed by more than pump and treat</a:t>
            </a:r>
          </a:p>
          <a:p>
            <a:pPr lvl="1">
              <a:spcAft>
                <a:spcPts val="1200"/>
              </a:spcAft>
            </a:pPr>
            <a:r>
              <a:rPr lang="en-US" altLang="en-US" dirty="0"/>
              <a:t>Take advantage of the POC network.  Have POCs advertise internet based (IBT) training sessions and possible set up conference rooms so a number of people can attend the IBT and talk about it afterwards.  </a:t>
            </a:r>
            <a:r>
              <a:rPr lang="en-US" altLang="en-US" dirty="0" smtClean="0"/>
              <a:t>For instance, a </a:t>
            </a:r>
            <a:r>
              <a:rPr lang="en-US" altLang="en-US" dirty="0"/>
              <a:t>POC could </a:t>
            </a:r>
            <a:r>
              <a:rPr lang="en-US" altLang="en-US" dirty="0" smtClean="0"/>
              <a:t>discuss </a:t>
            </a:r>
            <a:r>
              <a:rPr lang="en-US" altLang="en-US" dirty="0"/>
              <a:t>this in a brown bag lunch type setting.</a:t>
            </a:r>
          </a:p>
          <a:p>
            <a:pPr lvl="1">
              <a:spcAft>
                <a:spcPts val="1200"/>
              </a:spcAft>
            </a:pPr>
            <a:r>
              <a:rPr lang="en-US" altLang="en-US" dirty="0"/>
              <a:t>Present short courses and papers at conferences </a:t>
            </a:r>
          </a:p>
          <a:p>
            <a:pPr lvl="1">
              <a:spcAft>
                <a:spcPts val="1200"/>
              </a:spcAft>
            </a:pPr>
            <a:r>
              <a:rPr lang="en-US" altLang="en-US" dirty="0"/>
              <a:t>As budgets for ITRC travel will likely be very low, we can work </a:t>
            </a:r>
            <a:r>
              <a:rPr lang="en-US" altLang="en-US" dirty="0" smtClean="0"/>
              <a:t>with, </a:t>
            </a:r>
            <a:r>
              <a:rPr lang="en-US" altLang="en-US" dirty="0"/>
              <a:t>and </a:t>
            </a:r>
            <a:r>
              <a:rPr lang="en-US" altLang="en-US" dirty="0" smtClean="0"/>
              <a:t>encourage, </a:t>
            </a:r>
            <a:r>
              <a:rPr lang="en-US" altLang="en-US" dirty="0"/>
              <a:t>former team members who will be at conferences to present the document.</a:t>
            </a:r>
          </a:p>
          <a:p>
            <a:pPr lvl="1"/>
            <a:r>
              <a:rPr lang="en-US" altLang="en-US" dirty="0"/>
              <a:t>Prepare papers for journals introducing and describing the document</a:t>
            </a:r>
          </a:p>
          <a:p>
            <a:pPr lvl="1"/>
            <a:endParaRPr lang="en-US" altLang="en-US" dirty="0"/>
          </a:p>
        </p:txBody>
      </p:sp>
      <p:sp>
        <p:nvSpPr>
          <p:cNvPr id="4" name="Slide Number Placeholder 3"/>
          <p:cNvSpPr>
            <a:spLocks noGrp="1"/>
          </p:cNvSpPr>
          <p:nvPr>
            <p:ph type="sldNum" sz="quarter" idx="4"/>
          </p:nvPr>
        </p:nvSpPr>
        <p:spPr/>
        <p:txBody>
          <a:bodyPr/>
          <a:lstStyle/>
          <a:p>
            <a:fld id="{6DD46A88-E5DC-4709-B2F7-2CF3195C523F}"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68449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834" y="97213"/>
            <a:ext cx="7261413" cy="1006079"/>
          </a:xfrm>
        </p:spPr>
        <p:txBody>
          <a:bodyPr/>
          <a:lstStyle/>
          <a:p>
            <a:pPr algn="ctr"/>
            <a:r>
              <a:rPr lang="en-US" dirty="0"/>
              <a:t>Remediation Management of Complex Sites </a:t>
            </a:r>
          </a:p>
        </p:txBody>
      </p:sp>
      <p:sp>
        <p:nvSpPr>
          <p:cNvPr id="3" name="Content Placeholder 2"/>
          <p:cNvSpPr>
            <a:spLocks noGrp="1"/>
          </p:cNvSpPr>
          <p:nvPr>
            <p:ph sz="half" idx="1"/>
          </p:nvPr>
        </p:nvSpPr>
        <p:spPr>
          <a:xfrm>
            <a:off x="114627" y="1854575"/>
            <a:ext cx="5698344" cy="1892673"/>
          </a:xfrm>
        </p:spPr>
        <p:txBody>
          <a:bodyPr>
            <a:normAutofit/>
          </a:bodyPr>
          <a:lstStyle/>
          <a:p>
            <a:pPr marL="0" indent="0">
              <a:buNone/>
            </a:pPr>
            <a:r>
              <a:rPr lang="en-US" sz="2800" dirty="0" smtClean="0"/>
              <a:t>John Price, Team </a:t>
            </a:r>
            <a:r>
              <a:rPr lang="en-US" dirty="0" smtClean="0"/>
              <a:t>Leader, </a:t>
            </a:r>
            <a:r>
              <a:rPr lang="en-US" sz="2800" dirty="0" smtClean="0"/>
              <a:t>Washington</a:t>
            </a:r>
          </a:p>
          <a:p>
            <a:pPr marL="0" indent="0">
              <a:buNone/>
            </a:pPr>
            <a:r>
              <a:rPr lang="en-US" dirty="0" smtClean="0"/>
              <a:t>Carl Spreng, </a:t>
            </a:r>
            <a:r>
              <a:rPr lang="en-US" dirty="0"/>
              <a:t>Team </a:t>
            </a:r>
            <a:r>
              <a:rPr lang="en-US" dirty="0" smtClean="0"/>
              <a:t>Leader, </a:t>
            </a:r>
            <a:r>
              <a:rPr lang="en-US" dirty="0"/>
              <a:t>Colorado</a:t>
            </a:r>
            <a:endParaRPr lang="en-US" dirty="0" smtClean="0"/>
          </a:p>
          <a:p>
            <a:pPr marL="0" indent="0">
              <a:buNone/>
            </a:pPr>
            <a:r>
              <a:rPr lang="en-US" sz="2800" dirty="0" err="1" smtClean="0"/>
              <a:t>Rula</a:t>
            </a:r>
            <a:r>
              <a:rPr lang="en-US" sz="2800" dirty="0" smtClean="0"/>
              <a:t> </a:t>
            </a:r>
            <a:r>
              <a:rPr lang="en-US" sz="2800" dirty="0" err="1" smtClean="0"/>
              <a:t>Deeb</a:t>
            </a:r>
            <a:r>
              <a:rPr lang="en-US" sz="2800" dirty="0" smtClean="0"/>
              <a:t>, Program Advisor</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6DD46A88-E5DC-4709-B2F7-2CF3195C523F}" type="slidenum">
              <a:rPr lang="en-US" smtClean="0"/>
              <a:pPr/>
              <a:t>2</a:t>
            </a:fld>
            <a:endParaRPr lang="en-US"/>
          </a:p>
        </p:txBody>
      </p:sp>
      <p:pic>
        <p:nvPicPr>
          <p:cNvPr id="6"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43251" t="43323" r="39412" b="28138"/>
          <a:stretch/>
        </p:blipFill>
        <p:spPr bwMode="auto">
          <a:xfrm>
            <a:off x="5887238" y="1137148"/>
            <a:ext cx="3002508" cy="309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53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cap="none" dirty="0"/>
              <a:t>Implementation Schedule</a:t>
            </a:r>
          </a:p>
        </p:txBody>
      </p:sp>
      <p:sp>
        <p:nvSpPr>
          <p:cNvPr id="3" name="Content Placeholder 2"/>
          <p:cNvSpPr>
            <a:spLocks noGrp="1"/>
          </p:cNvSpPr>
          <p:nvPr>
            <p:ph idx="1"/>
          </p:nvPr>
        </p:nvSpPr>
        <p:spPr/>
        <p:txBody>
          <a:bodyPr>
            <a:normAutofit fontScale="47500" lnSpcReduction="20000"/>
          </a:bodyPr>
          <a:lstStyle/>
          <a:p>
            <a:pPr marL="0" indent="0" defTabSz="723900">
              <a:buNone/>
            </a:pPr>
            <a:r>
              <a:rPr lang="en-US" sz="3400" b="1" dirty="0"/>
              <a:t>Team Status:</a:t>
            </a:r>
            <a:r>
              <a:rPr lang="en-US" b="1" dirty="0"/>
              <a:t>	</a:t>
            </a:r>
          </a:p>
          <a:p>
            <a:pPr marL="169863" indent="-117475" defTabSz="152400">
              <a:spcAft>
                <a:spcPts val="1200"/>
              </a:spcAft>
              <a:buNone/>
              <a:tabLst>
                <a:tab pos="115888" algn="l"/>
              </a:tabLst>
            </a:pPr>
            <a:r>
              <a:rPr lang="en-US" dirty="0"/>
              <a:t>	</a:t>
            </a:r>
            <a:r>
              <a:rPr lang="en-US" sz="3400" dirty="0"/>
              <a:t>Preparing draft document for external </a:t>
            </a:r>
            <a:r>
              <a:rPr lang="en-US" sz="3400" dirty="0" smtClean="0"/>
              <a:t>review (4/24/17), </a:t>
            </a:r>
            <a:r>
              <a:rPr lang="en-US" sz="3400" dirty="0"/>
              <a:t>&amp; </a:t>
            </a:r>
            <a:r>
              <a:rPr lang="en-US" sz="3400" dirty="0" smtClean="0"/>
              <a:t>developing IBT</a:t>
            </a:r>
            <a:endParaRPr lang="en-US" sz="3400" dirty="0"/>
          </a:p>
          <a:p>
            <a:pPr marL="0" indent="0">
              <a:buNone/>
              <a:tabLst>
                <a:tab pos="115888" algn="l"/>
              </a:tabLst>
            </a:pPr>
            <a:r>
              <a:rPr lang="en-US" sz="3400" dirty="0"/>
              <a:t>	</a:t>
            </a:r>
            <a:r>
              <a:rPr lang="en-US" sz="3400" dirty="0" smtClean="0"/>
              <a:t>Planned Timeline</a:t>
            </a:r>
            <a:r>
              <a:rPr lang="en-US" sz="3400" dirty="0"/>
              <a:t>/Outcome: Document final and posted to web by  11/29/17</a:t>
            </a:r>
          </a:p>
          <a:p>
            <a:pPr marL="0" indent="0">
              <a:buNone/>
              <a:tabLst>
                <a:tab pos="2170113" algn="l"/>
              </a:tabLst>
            </a:pPr>
            <a:endParaRPr lang="en-US" dirty="0"/>
          </a:p>
          <a:p>
            <a:pPr marL="0" indent="0">
              <a:buNone/>
              <a:tabLst>
                <a:tab pos="2170113" algn="l"/>
              </a:tabLst>
            </a:pPr>
            <a:r>
              <a:rPr lang="en-US" sz="3400" b="1" dirty="0"/>
              <a:t>Implementation Schedule:</a:t>
            </a:r>
          </a:p>
          <a:p>
            <a:pPr marL="0" indent="0" defTabSz="685800">
              <a:buNone/>
              <a:tabLst>
                <a:tab pos="115888" algn="l"/>
                <a:tab pos="914400" algn="l"/>
              </a:tabLst>
            </a:pPr>
            <a:r>
              <a:rPr lang="en-US" sz="3400" dirty="0"/>
              <a:t>	Now: 	Begin identifying conferences and journals where we can introduce the document </a:t>
            </a:r>
          </a:p>
          <a:p>
            <a:pPr marL="0" indent="0">
              <a:buNone/>
              <a:tabLst>
                <a:tab pos="457200" algn="l"/>
                <a:tab pos="914400" algn="l"/>
              </a:tabLst>
            </a:pPr>
            <a:r>
              <a:rPr lang="en-US" sz="3400" dirty="0"/>
              <a:t>		Recruit team members to help introduce the document</a:t>
            </a:r>
          </a:p>
          <a:p>
            <a:pPr marL="0" indent="0">
              <a:spcAft>
                <a:spcPts val="1200"/>
              </a:spcAft>
              <a:buNone/>
              <a:tabLst>
                <a:tab pos="457200" algn="l"/>
                <a:tab pos="914400" algn="l"/>
              </a:tabLst>
            </a:pPr>
            <a:r>
              <a:rPr lang="en-US" sz="3400" dirty="0"/>
              <a:t>		Prepare POC’s </a:t>
            </a:r>
          </a:p>
          <a:p>
            <a:pPr marL="111125" indent="0" defTabSz="712788">
              <a:buNone/>
            </a:pPr>
            <a:r>
              <a:rPr lang="en-US" sz="3400" dirty="0"/>
              <a:t>On Publication:	Finalize IBT and advertise both doc and IBT.</a:t>
            </a:r>
          </a:p>
          <a:p>
            <a:pPr marL="0" indent="0" defTabSz="457200">
              <a:buNone/>
            </a:pPr>
            <a:r>
              <a:rPr lang="en-US" sz="3400" dirty="0"/>
              <a:t>		Conferences</a:t>
            </a:r>
          </a:p>
          <a:p>
            <a:pPr marL="0" indent="0" defTabSz="457200">
              <a:buNone/>
            </a:pPr>
            <a:r>
              <a:rPr lang="en-US" sz="3400" dirty="0"/>
              <a:t>		Journal papers</a:t>
            </a:r>
          </a:p>
          <a:p>
            <a:pPr marL="0" indent="0" defTabSz="457200">
              <a:buNone/>
            </a:pPr>
            <a:r>
              <a:rPr lang="en-US" sz="3400" dirty="0"/>
              <a:t>		POC network</a:t>
            </a:r>
          </a:p>
        </p:txBody>
      </p:sp>
      <p:sp>
        <p:nvSpPr>
          <p:cNvPr id="4" name="Slide Number Placeholder 3"/>
          <p:cNvSpPr>
            <a:spLocks noGrp="1"/>
          </p:cNvSpPr>
          <p:nvPr>
            <p:ph type="sldNum" sz="quarter" idx="4"/>
          </p:nvPr>
        </p:nvSpPr>
        <p:spPr/>
        <p:txBody>
          <a:bodyPr/>
          <a:lstStyle/>
          <a:p>
            <a:fld id="{6DD46A88-E5DC-4709-B2F7-2CF3195C523F}" type="slidenum">
              <a:rPr lang="en-US" smtClean="0">
                <a:solidFill>
                  <a:prstClr val="white"/>
                </a:solidFill>
              </a:rPr>
              <a:pPr/>
              <a:t>20</a:t>
            </a:fld>
            <a:endParaRPr lang="en-US">
              <a:solidFill>
                <a:prstClr val="white"/>
              </a:solidFill>
            </a:endParaRPr>
          </a:p>
        </p:txBody>
      </p:sp>
    </p:spTree>
    <p:extLst>
      <p:ext uri="{BB962C8B-B14F-4D97-AF65-F5344CB8AC3E}">
        <p14:creationId xmlns:p14="http://schemas.microsoft.com/office/powerpoint/2010/main" val="407860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2017 ITRC Annual Meeting</a:t>
            </a:r>
            <a:br>
              <a:rPr lang="en-US" dirty="0"/>
            </a:br>
            <a:r>
              <a:rPr lang="en-US" dirty="0" smtClean="0"/>
              <a:t/>
            </a:r>
            <a:br>
              <a:rPr lang="en-US" dirty="0" smtClean="0"/>
            </a:br>
            <a:r>
              <a:rPr lang="en-US" sz="3200" dirty="0" smtClean="0"/>
              <a:t>Characterization and Remediation of Fractured Rock</a:t>
            </a:r>
            <a:r>
              <a:rPr lang="en-US" sz="3200" dirty="0"/>
              <a:t/>
            </a:r>
            <a:br>
              <a:rPr lang="en-US" sz="3200" dirty="0"/>
            </a:br>
            <a:r>
              <a:rPr lang="en-US" sz="3200" dirty="0" smtClean="0"/>
              <a:t/>
            </a:r>
            <a:br>
              <a:rPr lang="en-US" sz="3200" dirty="0" smtClean="0"/>
            </a:br>
            <a:r>
              <a:rPr lang="en-US" sz="3200" dirty="0" smtClean="0"/>
              <a:t>Team Update</a:t>
            </a:r>
            <a:endParaRPr lang="en-US" sz="3200" dirty="0"/>
          </a:p>
        </p:txBody>
      </p:sp>
    </p:spTree>
    <p:extLst>
      <p:ext uri="{BB962C8B-B14F-4D97-AF65-F5344CB8AC3E}">
        <p14:creationId xmlns:p14="http://schemas.microsoft.com/office/powerpoint/2010/main" val="415653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8566"/>
            <a:ext cx="7772400" cy="800100"/>
          </a:xfrm>
        </p:spPr>
        <p:txBody>
          <a:bodyPr/>
          <a:lstStyle/>
          <a:p>
            <a:pPr algn="ctr">
              <a:defRPr/>
            </a:pPr>
            <a:r>
              <a:rPr lang="en-US" sz="4000" dirty="0" smtClean="0">
                <a:latin typeface="+mn-lt"/>
              </a:rPr>
              <a:t>PFAS Team Overview</a:t>
            </a:r>
            <a:endParaRPr lang="en-US" sz="4000" dirty="0">
              <a:latin typeface="+mn-lt"/>
            </a:endParaRPr>
          </a:p>
        </p:txBody>
      </p:sp>
      <p:pic>
        <p:nvPicPr>
          <p:cNvPr id="15363"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2187179"/>
            <a:ext cx="4267200" cy="1104900"/>
          </a:xfrm>
        </p:spPr>
      </p:pic>
      <p:sp>
        <p:nvSpPr>
          <p:cNvPr id="5" name="Content Placeholder 4"/>
          <p:cNvSpPr>
            <a:spLocks noGrp="1"/>
          </p:cNvSpPr>
          <p:nvPr>
            <p:ph sz="half" idx="2"/>
          </p:nvPr>
        </p:nvSpPr>
        <p:spPr>
          <a:xfrm>
            <a:off x="4648200" y="1224636"/>
            <a:ext cx="4267200" cy="3543300"/>
          </a:xfrm>
        </p:spPr>
        <p:txBody>
          <a:bodyPr>
            <a:normAutofit fontScale="85000" lnSpcReduction="20000"/>
          </a:bodyPr>
          <a:lstStyle/>
          <a:p>
            <a:pPr marL="0" indent="0">
              <a:buFont typeface="Wingdings" pitchFamily="2" charset="2"/>
              <a:buNone/>
              <a:defRPr/>
            </a:pPr>
            <a:r>
              <a:rPr lang="en-US" b="1" dirty="0" smtClean="0"/>
              <a:t>Team Leaders:</a:t>
            </a:r>
          </a:p>
          <a:p>
            <a:pPr marL="0" indent="0">
              <a:buFont typeface="Wingdings" pitchFamily="2" charset="2"/>
              <a:buNone/>
              <a:defRPr/>
            </a:pPr>
            <a:endParaRPr lang="en-US" sz="800" b="1" dirty="0" smtClean="0"/>
          </a:p>
          <a:p>
            <a:pPr marL="0" indent="0">
              <a:spcBef>
                <a:spcPts val="600"/>
              </a:spcBef>
              <a:buFont typeface="Wingdings" pitchFamily="2" charset="2"/>
              <a:buNone/>
              <a:defRPr/>
            </a:pPr>
            <a:r>
              <a:rPr lang="en-US" dirty="0" smtClean="0"/>
              <a:t>      Robert Mueller</a:t>
            </a:r>
          </a:p>
          <a:p>
            <a:pPr marL="0" indent="0">
              <a:spcBef>
                <a:spcPts val="0"/>
              </a:spcBef>
              <a:buFont typeface="Wingdings" pitchFamily="2" charset="2"/>
              <a:buNone/>
              <a:defRPr/>
            </a:pPr>
            <a:r>
              <a:rPr lang="en-US" sz="2000" dirty="0"/>
              <a:t> </a:t>
            </a:r>
            <a:r>
              <a:rPr lang="en-US" sz="2000" dirty="0" smtClean="0"/>
              <a:t>             New Jersey DEP</a:t>
            </a:r>
          </a:p>
          <a:p>
            <a:pPr marL="0" indent="0">
              <a:spcBef>
                <a:spcPts val="0"/>
              </a:spcBef>
              <a:buFont typeface="Wingdings" pitchFamily="2" charset="2"/>
              <a:buNone/>
              <a:defRPr/>
            </a:pPr>
            <a:endParaRPr lang="en-US" sz="2000" dirty="0"/>
          </a:p>
          <a:p>
            <a:pPr marL="0" indent="0">
              <a:spcBef>
                <a:spcPts val="0"/>
              </a:spcBef>
              <a:buFont typeface="Wingdings" pitchFamily="2" charset="2"/>
              <a:buNone/>
              <a:defRPr/>
            </a:pPr>
            <a:endParaRPr lang="en-US" sz="1050" dirty="0" smtClean="0"/>
          </a:p>
          <a:p>
            <a:pPr marL="0" indent="0">
              <a:spcBef>
                <a:spcPts val="600"/>
              </a:spcBef>
              <a:buFont typeface="Wingdings" pitchFamily="2" charset="2"/>
              <a:buNone/>
              <a:defRPr/>
            </a:pPr>
            <a:r>
              <a:rPr lang="en-US" sz="2400" dirty="0" smtClean="0"/>
              <a:t>       </a:t>
            </a:r>
            <a:r>
              <a:rPr lang="en-US" dirty="0" smtClean="0"/>
              <a:t>Ginny Yingling</a:t>
            </a:r>
            <a:endParaRPr lang="en-US" dirty="0"/>
          </a:p>
          <a:p>
            <a:pPr marL="0" indent="0">
              <a:spcBef>
                <a:spcPts val="0"/>
              </a:spcBef>
              <a:buFont typeface="Wingdings" pitchFamily="2" charset="2"/>
              <a:buNone/>
              <a:defRPr/>
            </a:pPr>
            <a:r>
              <a:rPr lang="en-US" sz="2000" dirty="0" smtClean="0"/>
              <a:t>    Minnesota Dept. Health</a:t>
            </a:r>
            <a:endParaRPr lang="en-US" sz="2400" dirty="0"/>
          </a:p>
          <a:p>
            <a:pPr marL="0" indent="0">
              <a:spcBef>
                <a:spcPts val="0"/>
              </a:spcBef>
              <a:buFont typeface="Wingdings" pitchFamily="2" charset="2"/>
              <a:buNone/>
              <a:defRPr/>
            </a:pPr>
            <a:endParaRPr lang="en-US" sz="2400" dirty="0" smtClean="0"/>
          </a:p>
          <a:p>
            <a:pPr marL="0" indent="0">
              <a:spcBef>
                <a:spcPts val="0"/>
              </a:spcBef>
              <a:buFont typeface="Wingdings" pitchFamily="2" charset="2"/>
              <a:buNone/>
              <a:defRPr/>
            </a:pPr>
            <a:endParaRPr lang="en-US" sz="1800" dirty="0"/>
          </a:p>
          <a:p>
            <a:pPr marL="0" indent="0">
              <a:spcBef>
                <a:spcPts val="0"/>
              </a:spcBef>
              <a:buFont typeface="Wingdings" pitchFamily="2" charset="2"/>
              <a:buNone/>
              <a:defRPr/>
            </a:pPr>
            <a:r>
              <a:rPr lang="en-US" b="1" dirty="0" smtClean="0"/>
              <a:t>Program Advisor:</a:t>
            </a:r>
            <a:endParaRPr lang="en-US" b="1" dirty="0"/>
          </a:p>
          <a:p>
            <a:pPr marL="0" indent="0">
              <a:spcBef>
                <a:spcPts val="600"/>
              </a:spcBef>
              <a:buFont typeface="Wingdings" pitchFamily="2" charset="2"/>
              <a:buNone/>
              <a:defRPr/>
            </a:pPr>
            <a:r>
              <a:rPr lang="en-US" sz="2400" dirty="0" smtClean="0"/>
              <a:t>        </a:t>
            </a:r>
            <a:r>
              <a:rPr lang="en-US" dirty="0" smtClean="0"/>
              <a:t>Lesley Hay-Wilson</a:t>
            </a:r>
            <a:endParaRPr lang="en-US" dirty="0"/>
          </a:p>
          <a:p>
            <a:pPr marL="0" indent="0">
              <a:spcBef>
                <a:spcPts val="0"/>
              </a:spcBef>
              <a:buFont typeface="Wingdings" pitchFamily="2" charset="2"/>
              <a:buNone/>
              <a:defRPr/>
            </a:pPr>
            <a:r>
              <a:rPr lang="en-US" sz="2400" dirty="0"/>
              <a:t> </a:t>
            </a:r>
            <a:r>
              <a:rPr lang="en-US" sz="2400" dirty="0" smtClean="0"/>
              <a:t>         </a:t>
            </a:r>
            <a:r>
              <a:rPr lang="en-US" sz="2000" dirty="0" smtClean="0"/>
              <a:t>Sage Risk Solutions LLC</a:t>
            </a:r>
            <a:endParaRPr lang="en-US" sz="2400" dirty="0"/>
          </a:p>
          <a:p>
            <a:pPr marL="0" indent="0">
              <a:spcBef>
                <a:spcPts val="0"/>
              </a:spcBef>
              <a:buFont typeface="Wingdings" pitchFamily="2" charset="2"/>
              <a:buNone/>
              <a:defRPr/>
            </a:pPr>
            <a:endParaRPr lang="en-US" sz="2400" dirty="0"/>
          </a:p>
        </p:txBody>
      </p:sp>
      <p:pic>
        <p:nvPicPr>
          <p:cNvPr id="15365" name="Picture 2" descr="http://itrcweb.org/Membership/GetMemberPhoto?memberID=1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618389"/>
            <a:ext cx="914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4" descr="http://itrcweb.org/Membership/GetMemberPhoto?memberID=30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536360"/>
            <a:ext cx="914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7" name="TextBox 9"/>
          <p:cNvSpPr txBox="1">
            <a:spLocks noChangeArrowheads="1"/>
          </p:cNvSpPr>
          <p:nvPr/>
        </p:nvSpPr>
        <p:spPr bwMode="auto">
          <a:xfrm>
            <a:off x="1933575" y="3461148"/>
            <a:ext cx="1160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2800" b="1"/>
              <a:t>PFOS</a:t>
            </a:r>
          </a:p>
        </p:txBody>
      </p:sp>
    </p:spTree>
    <p:extLst>
      <p:ext uri="{BB962C8B-B14F-4D97-AF65-F5344CB8AC3E}">
        <p14:creationId xmlns:p14="http://schemas.microsoft.com/office/powerpoint/2010/main" val="2455100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1314"/>
            <a:ext cx="7772400" cy="800100"/>
          </a:xfrm>
        </p:spPr>
        <p:txBody>
          <a:bodyPr/>
          <a:lstStyle/>
          <a:p>
            <a:pPr>
              <a:defRPr/>
            </a:pPr>
            <a:r>
              <a:rPr lang="en-US" sz="3600" dirty="0" smtClean="0"/>
              <a:t>PFAS Team Goal</a:t>
            </a:r>
            <a:endParaRPr lang="en-US" sz="3600" dirty="0"/>
          </a:p>
        </p:txBody>
      </p:sp>
      <p:sp>
        <p:nvSpPr>
          <p:cNvPr id="16387" name="Content Placeholder 2"/>
          <p:cNvSpPr>
            <a:spLocks noGrp="1"/>
          </p:cNvSpPr>
          <p:nvPr>
            <p:ph idx="1"/>
          </p:nvPr>
        </p:nvSpPr>
        <p:spPr>
          <a:xfrm>
            <a:off x="228600" y="1140274"/>
            <a:ext cx="8686800" cy="3714750"/>
          </a:xfrm>
        </p:spPr>
        <p:txBody>
          <a:bodyPr>
            <a:normAutofit fontScale="77500" lnSpcReduction="20000"/>
          </a:bodyPr>
          <a:lstStyle/>
          <a:p>
            <a:r>
              <a:rPr lang="en-US" altLang="en-US" dirty="0" smtClean="0"/>
              <a:t>Understanding in the scientific community of PFAS sources, site characterization, fate and transport and remediation is growing rapidly</a:t>
            </a:r>
          </a:p>
          <a:p>
            <a:r>
              <a:rPr lang="en-US" altLang="en-US" dirty="0" smtClean="0"/>
              <a:t>PFAS compounds in the environment have become an emerging, worldwide priority</a:t>
            </a:r>
          </a:p>
          <a:p>
            <a:r>
              <a:rPr lang="en-US" altLang="en-US" dirty="0" smtClean="0">
                <a:solidFill>
                  <a:srgbClr val="66B360"/>
                </a:solidFill>
              </a:rPr>
              <a:t>The ITRC PFAS team will produce concise technical resources </a:t>
            </a:r>
            <a:r>
              <a:rPr lang="en-US" altLang="en-US" dirty="0" smtClean="0"/>
              <a:t>for project managers – regulators, consultants, responsible parties, and stakeholders</a:t>
            </a:r>
          </a:p>
          <a:p>
            <a:pPr lvl="1"/>
            <a:r>
              <a:rPr lang="en-US" altLang="en-US" dirty="0" smtClean="0"/>
              <a:t>Six Fact Sheets</a:t>
            </a:r>
          </a:p>
          <a:p>
            <a:pPr lvl="1"/>
            <a:r>
              <a:rPr lang="en-US" altLang="en-US" dirty="0" smtClean="0"/>
              <a:t>Web-based Technical and Regulatory Guidance Document</a:t>
            </a:r>
          </a:p>
          <a:p>
            <a:pPr lvl="1"/>
            <a:r>
              <a:rPr lang="en-US" altLang="en-US" dirty="0" smtClean="0"/>
              <a:t>Internet-based Training</a:t>
            </a:r>
          </a:p>
        </p:txBody>
      </p:sp>
    </p:spTree>
    <p:extLst>
      <p:ext uri="{BB962C8B-B14F-4D97-AF65-F5344CB8AC3E}">
        <p14:creationId xmlns:p14="http://schemas.microsoft.com/office/powerpoint/2010/main" val="2586604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100688"/>
            <a:ext cx="8392886" cy="800100"/>
          </a:xfrm>
        </p:spPr>
        <p:txBody>
          <a:bodyPr/>
          <a:lstStyle/>
          <a:p>
            <a:pPr>
              <a:defRPr/>
            </a:pPr>
            <a:r>
              <a:rPr lang="en-US" sz="3600" dirty="0" smtClean="0"/>
              <a:t>2017: Developing Fact Sheets</a:t>
            </a:r>
            <a:endParaRPr lang="en-US" sz="3600" dirty="0"/>
          </a:p>
        </p:txBody>
      </p:sp>
      <p:sp>
        <p:nvSpPr>
          <p:cNvPr id="17411" name="Content Placeholder 2"/>
          <p:cNvSpPr>
            <a:spLocks noGrp="1"/>
          </p:cNvSpPr>
          <p:nvPr>
            <p:ph idx="1"/>
          </p:nvPr>
        </p:nvSpPr>
        <p:spPr>
          <a:xfrm>
            <a:off x="228600" y="1375172"/>
            <a:ext cx="8686800" cy="3429000"/>
          </a:xfrm>
        </p:spPr>
        <p:txBody>
          <a:bodyPr>
            <a:normAutofit fontScale="92500" lnSpcReduction="20000"/>
          </a:bodyPr>
          <a:lstStyle/>
          <a:p>
            <a:r>
              <a:rPr lang="en-US" altLang="en-US" smtClean="0"/>
              <a:t>Six writing subgroups</a:t>
            </a:r>
          </a:p>
          <a:p>
            <a:r>
              <a:rPr lang="en-US" altLang="en-US" smtClean="0"/>
              <a:t>Led by one state regulator and one other team member – see next</a:t>
            </a:r>
          </a:p>
          <a:p>
            <a:r>
              <a:rPr lang="en-US" altLang="en-US" smtClean="0"/>
              <a:t>Documents will be available through the team private page</a:t>
            </a:r>
          </a:p>
          <a:p>
            <a:r>
              <a:rPr lang="en-US" altLang="en-US" smtClean="0"/>
              <a:t>All team members will be able to participate through comments and review</a:t>
            </a:r>
          </a:p>
          <a:p>
            <a:r>
              <a:rPr lang="en-US" altLang="en-US" smtClean="0"/>
              <a:t>Fact sheets expected to be 10 pages or less</a:t>
            </a:r>
          </a:p>
          <a:p>
            <a:endParaRPr lang="en-US" altLang="en-US" smtClean="0"/>
          </a:p>
        </p:txBody>
      </p:sp>
    </p:spTree>
    <p:extLst>
      <p:ext uri="{BB962C8B-B14F-4D97-AF65-F5344CB8AC3E}">
        <p14:creationId xmlns:p14="http://schemas.microsoft.com/office/powerpoint/2010/main" val="3183502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136"/>
            <a:ext cx="8447314" cy="800100"/>
          </a:xfrm>
        </p:spPr>
        <p:txBody>
          <a:bodyPr/>
          <a:lstStyle/>
          <a:p>
            <a:pPr>
              <a:defRPr/>
            </a:pPr>
            <a:r>
              <a:rPr lang="en-US" sz="3600" dirty="0" smtClean="0"/>
              <a:t>Target Users for Fact Sheets</a:t>
            </a:r>
            <a:endParaRPr lang="en-US" sz="3600" dirty="0"/>
          </a:p>
        </p:txBody>
      </p:sp>
      <p:sp>
        <p:nvSpPr>
          <p:cNvPr id="51203" name="Content Placeholder 2"/>
          <p:cNvSpPr>
            <a:spLocks noGrp="1"/>
          </p:cNvSpPr>
          <p:nvPr>
            <p:ph idx="1"/>
          </p:nvPr>
        </p:nvSpPr>
        <p:spPr/>
        <p:txBody>
          <a:bodyPr/>
          <a:lstStyle/>
          <a:p>
            <a:pPr>
              <a:defRPr/>
            </a:pPr>
            <a:r>
              <a:rPr lang="en-US" altLang="en-US" b="1" dirty="0" smtClean="0"/>
              <a:t>Primary</a:t>
            </a:r>
            <a:r>
              <a:rPr lang="en-US" altLang="en-US" dirty="0" smtClean="0"/>
              <a:t> – state personnel of regulatory programs – project managers for remediation sites, other state project managers</a:t>
            </a:r>
          </a:p>
          <a:p>
            <a:pPr marL="0" indent="0">
              <a:buFont typeface="Wingdings" pitchFamily="2" charset="2"/>
              <a:buNone/>
              <a:defRPr/>
            </a:pPr>
            <a:endParaRPr lang="en-US" altLang="en-US" sz="800" dirty="0" smtClean="0"/>
          </a:p>
          <a:p>
            <a:pPr>
              <a:defRPr/>
            </a:pPr>
            <a:r>
              <a:rPr lang="en-US" altLang="en-US" b="1" dirty="0" smtClean="0"/>
              <a:t>Additional</a:t>
            </a:r>
            <a:r>
              <a:rPr lang="en-US" altLang="en-US" dirty="0" smtClean="0"/>
              <a:t> – consultants, industry, and federal project managers; stakeholders</a:t>
            </a:r>
          </a:p>
        </p:txBody>
      </p:sp>
    </p:spTree>
    <p:extLst>
      <p:ext uri="{BB962C8B-B14F-4D97-AF65-F5344CB8AC3E}">
        <p14:creationId xmlns:p14="http://schemas.microsoft.com/office/powerpoint/2010/main" val="1809742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152400"/>
            <a:ext cx="8077200" cy="800100"/>
          </a:xfrm>
        </p:spPr>
        <p:txBody>
          <a:bodyPr/>
          <a:lstStyle/>
          <a:p>
            <a:pPr>
              <a:defRPr/>
            </a:pPr>
            <a:r>
              <a:rPr lang="en-US" sz="3600" dirty="0" smtClean="0">
                <a:cs typeface="+mj-cs"/>
              </a:rPr>
              <a:t>Project Overview</a:t>
            </a:r>
            <a:endParaRPr lang="en-US" sz="3200" dirty="0">
              <a:solidFill>
                <a:srgbClr val="66B360"/>
              </a:solidFill>
              <a:cs typeface="+mj-cs"/>
            </a:endParaRPr>
          </a:p>
        </p:txBody>
      </p:sp>
      <p:sp>
        <p:nvSpPr>
          <p:cNvPr id="28675" name="Content Placeholder 2"/>
          <p:cNvSpPr>
            <a:spLocks noGrp="1"/>
          </p:cNvSpPr>
          <p:nvPr>
            <p:ph idx="1"/>
          </p:nvPr>
        </p:nvSpPr>
        <p:spPr>
          <a:xfrm>
            <a:off x="228600" y="1162046"/>
            <a:ext cx="8686800" cy="3714750"/>
          </a:xfrm>
        </p:spPr>
        <p:txBody>
          <a:bodyPr>
            <a:normAutofit fontScale="92500" lnSpcReduction="10000"/>
          </a:bodyPr>
          <a:lstStyle/>
          <a:p>
            <a:r>
              <a:rPr lang="en-US" altLang="en-US" sz="2800" dirty="0" smtClean="0"/>
              <a:t>Six Fact Sheets synthesizing key information</a:t>
            </a:r>
          </a:p>
          <a:p>
            <a:pPr lvl="1"/>
            <a:r>
              <a:rPr lang="en-US" altLang="en-US" sz="2800" dirty="0" smtClean="0">
                <a:solidFill>
                  <a:srgbClr val="66B360"/>
                </a:solidFill>
              </a:rPr>
              <a:t>History and Use </a:t>
            </a:r>
          </a:p>
          <a:p>
            <a:pPr lvl="1"/>
            <a:r>
              <a:rPr lang="en-US" altLang="en-US" sz="2800" dirty="0" smtClean="0">
                <a:solidFill>
                  <a:srgbClr val="66B360"/>
                </a:solidFill>
              </a:rPr>
              <a:t>Nomenclature Overview and Physicochemical Properties</a:t>
            </a:r>
          </a:p>
          <a:p>
            <a:pPr lvl="1"/>
            <a:r>
              <a:rPr lang="en-US" altLang="en-US" sz="2800" dirty="0" smtClean="0">
                <a:solidFill>
                  <a:srgbClr val="66B360"/>
                </a:solidFill>
              </a:rPr>
              <a:t>Regulatory Summary</a:t>
            </a:r>
          </a:p>
          <a:p>
            <a:pPr lvl="1"/>
            <a:r>
              <a:rPr lang="en-US" altLang="en-US" sz="2800" dirty="0" smtClean="0"/>
              <a:t>Fate and Transport</a:t>
            </a:r>
          </a:p>
          <a:p>
            <a:pPr lvl="1"/>
            <a:r>
              <a:rPr lang="en-US" altLang="en-US" sz="2800" dirty="0" smtClean="0"/>
              <a:t>Site Characterization Tools, Sampling Techniques and Laboratory Analytical Methods</a:t>
            </a:r>
          </a:p>
          <a:p>
            <a:pPr lvl="1"/>
            <a:r>
              <a:rPr lang="en-US" altLang="en-US" sz="2800" dirty="0" smtClean="0"/>
              <a:t>Remediation Technologies and Methods</a:t>
            </a:r>
          </a:p>
        </p:txBody>
      </p:sp>
    </p:spTree>
    <p:extLst>
      <p:ext uri="{BB962C8B-B14F-4D97-AF65-F5344CB8AC3E}">
        <p14:creationId xmlns:p14="http://schemas.microsoft.com/office/powerpoint/2010/main" val="2981391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anim calcmode="lin" valueType="num">
                                      <p:cBhvr additive="base">
                                        <p:cTn id="11"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867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anim calcmode="lin" valueType="num">
                                      <p:cBhvr additive="base">
                                        <p:cTn id="15" dur="5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anim calcmode="lin" valueType="num">
                                      <p:cBhvr additive="base">
                                        <p:cTn id="21" dur="500" fill="hold"/>
                                        <p:tgtEl>
                                          <p:spTgt spid="2867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867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8675">
                                            <p:txEl>
                                              <p:pRg st="5" end="5"/>
                                            </p:txEl>
                                          </p:spTgt>
                                        </p:tgtEl>
                                        <p:attrNameLst>
                                          <p:attrName>style.visibility</p:attrName>
                                        </p:attrNameLst>
                                      </p:cBhvr>
                                      <p:to>
                                        <p:strVal val="visible"/>
                                      </p:to>
                                    </p:set>
                                    <p:anim calcmode="lin" valueType="num">
                                      <p:cBhvr additive="base">
                                        <p:cTn id="25" dur="500" fill="hold"/>
                                        <p:tgtEl>
                                          <p:spTgt spid="2867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8675">
                                            <p:txEl>
                                              <p:pRg st="6" end="6"/>
                                            </p:txEl>
                                          </p:spTgt>
                                        </p:tgtEl>
                                        <p:attrNameLst>
                                          <p:attrName>style.visibility</p:attrName>
                                        </p:attrNameLst>
                                      </p:cBhvr>
                                      <p:to>
                                        <p:strVal val="visible"/>
                                      </p:to>
                                    </p:set>
                                    <p:anim calcmode="lin" valueType="num">
                                      <p:cBhvr additive="base">
                                        <p:cTn id="29" dur="500" fill="hold"/>
                                        <p:tgtEl>
                                          <p:spTgt spid="2867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6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63286"/>
            <a:ext cx="8686800" cy="800100"/>
          </a:xfrm>
        </p:spPr>
        <p:txBody>
          <a:bodyPr/>
          <a:lstStyle/>
          <a:p>
            <a:pPr algn="ctr">
              <a:defRPr/>
            </a:pPr>
            <a:r>
              <a:rPr lang="en-US" sz="3600" dirty="0" smtClean="0">
                <a:latin typeface="+mn-lt"/>
              </a:rPr>
              <a:t>Fact Sheet Writing Subgroup Leaders</a:t>
            </a:r>
            <a:endParaRPr lang="en-US" sz="3600" dirty="0">
              <a:latin typeface="+mn-lt"/>
            </a:endParaRPr>
          </a:p>
        </p:txBody>
      </p:sp>
      <p:sp>
        <p:nvSpPr>
          <p:cNvPr id="20483" name="Content Placeholder 4"/>
          <p:cNvSpPr>
            <a:spLocks noGrp="1"/>
          </p:cNvSpPr>
          <p:nvPr>
            <p:ph sz="half" idx="1"/>
          </p:nvPr>
        </p:nvSpPr>
        <p:spPr>
          <a:xfrm>
            <a:off x="250371" y="1145722"/>
            <a:ext cx="4267200" cy="3429000"/>
          </a:xfrm>
        </p:spPr>
        <p:txBody>
          <a:bodyPr>
            <a:normAutofit fontScale="92500" lnSpcReduction="10000"/>
          </a:bodyPr>
          <a:lstStyle/>
          <a:p>
            <a:r>
              <a:rPr lang="en-US" altLang="en-US" sz="2000" b="1" dirty="0" smtClean="0"/>
              <a:t>History &amp; Use</a:t>
            </a:r>
          </a:p>
          <a:p>
            <a:pPr lvl="1"/>
            <a:r>
              <a:rPr lang="en-US" altLang="en-US" sz="2000" b="1" dirty="0" smtClean="0"/>
              <a:t>Kate Emma Schlosser, NH</a:t>
            </a:r>
          </a:p>
          <a:p>
            <a:pPr lvl="1"/>
            <a:r>
              <a:rPr lang="en-US" altLang="en-US" sz="2000" b="1" dirty="0" smtClean="0"/>
              <a:t>Jeff Hale, </a:t>
            </a:r>
            <a:r>
              <a:rPr lang="en-US" altLang="en-US" sz="2000" b="1" dirty="0" err="1" smtClean="0"/>
              <a:t>Kleinfelder</a:t>
            </a:r>
            <a:endParaRPr lang="en-US" altLang="en-US" sz="2000" b="1" dirty="0" smtClean="0"/>
          </a:p>
          <a:p>
            <a:r>
              <a:rPr lang="en-US" altLang="en-US" sz="2000" b="1" dirty="0" smtClean="0"/>
              <a:t>Nomenclature and Phys-</a:t>
            </a:r>
            <a:r>
              <a:rPr lang="en-US" altLang="en-US" sz="2000" b="1" dirty="0" err="1" smtClean="0"/>
              <a:t>Chem</a:t>
            </a:r>
            <a:endParaRPr lang="en-US" altLang="en-US" sz="2000" b="1" dirty="0" smtClean="0"/>
          </a:p>
          <a:p>
            <a:pPr lvl="1"/>
            <a:r>
              <a:rPr lang="en-US" altLang="en-US" sz="2000" b="1" dirty="0" smtClean="0"/>
              <a:t>Tracie White, CO</a:t>
            </a:r>
          </a:p>
          <a:p>
            <a:pPr lvl="1"/>
            <a:r>
              <a:rPr lang="en-US" altLang="en-US" sz="2000" b="1" dirty="0" smtClean="0"/>
              <a:t>Elizabeth </a:t>
            </a:r>
            <a:r>
              <a:rPr lang="en-US" altLang="en-US" sz="2000" b="1" dirty="0" err="1" smtClean="0"/>
              <a:t>Denly</a:t>
            </a:r>
            <a:r>
              <a:rPr lang="en-US" altLang="en-US" sz="2000" b="1" dirty="0" smtClean="0"/>
              <a:t>, TRC Solutions</a:t>
            </a:r>
          </a:p>
          <a:p>
            <a:r>
              <a:rPr lang="en-US" altLang="en-US" sz="2000" b="1" dirty="0" smtClean="0"/>
              <a:t>Regulatory Summary</a:t>
            </a:r>
          </a:p>
          <a:p>
            <a:pPr lvl="1"/>
            <a:r>
              <a:rPr lang="en-US" altLang="en-US" sz="2000" b="1" dirty="0" smtClean="0"/>
              <a:t>Brie Sterling, PA</a:t>
            </a:r>
          </a:p>
          <a:p>
            <a:pPr lvl="1"/>
            <a:r>
              <a:rPr lang="en-US" altLang="en-US" sz="2000" b="1" dirty="0" smtClean="0"/>
              <a:t>Linda Hall, GSI</a:t>
            </a:r>
          </a:p>
          <a:p>
            <a:endParaRPr lang="en-US" altLang="en-US" dirty="0" smtClean="0"/>
          </a:p>
          <a:p>
            <a:pPr lvl="1"/>
            <a:endParaRPr lang="en-US" altLang="en-US" dirty="0" smtClean="0"/>
          </a:p>
        </p:txBody>
      </p:sp>
      <p:sp>
        <p:nvSpPr>
          <p:cNvPr id="20484" name="Content Placeholder 5"/>
          <p:cNvSpPr>
            <a:spLocks noGrp="1"/>
          </p:cNvSpPr>
          <p:nvPr>
            <p:ph sz="half" idx="2"/>
          </p:nvPr>
        </p:nvSpPr>
        <p:spPr/>
        <p:txBody>
          <a:bodyPr>
            <a:normAutofit fontScale="92500" lnSpcReduction="10000"/>
          </a:bodyPr>
          <a:lstStyle/>
          <a:p>
            <a:r>
              <a:rPr lang="en-US" altLang="en-US" sz="2000" b="1" dirty="0" smtClean="0"/>
              <a:t>Fate &amp; Transport</a:t>
            </a:r>
          </a:p>
          <a:p>
            <a:pPr lvl="1"/>
            <a:r>
              <a:rPr lang="en-US" altLang="en-US" sz="2000" b="1" dirty="0" smtClean="0"/>
              <a:t>Sandra </a:t>
            </a:r>
            <a:r>
              <a:rPr lang="en-US" altLang="en-US" sz="2000" b="1" dirty="0" err="1" smtClean="0"/>
              <a:t>Goodrow</a:t>
            </a:r>
            <a:r>
              <a:rPr lang="en-US" altLang="en-US" sz="2000" b="1" dirty="0" smtClean="0"/>
              <a:t>, NJ</a:t>
            </a:r>
          </a:p>
          <a:p>
            <a:pPr lvl="1"/>
            <a:r>
              <a:rPr lang="en-US" altLang="en-US" sz="2000" b="1" dirty="0" smtClean="0"/>
              <a:t>Sarah </a:t>
            </a:r>
            <a:r>
              <a:rPr lang="en-US" altLang="en-US" sz="2000" b="1" dirty="0" err="1" smtClean="0"/>
              <a:t>Gewurtz</a:t>
            </a:r>
            <a:r>
              <a:rPr lang="en-US" altLang="en-US" sz="2000" b="1" dirty="0" smtClean="0"/>
              <a:t>, GHD</a:t>
            </a:r>
          </a:p>
          <a:p>
            <a:r>
              <a:rPr lang="en-US" altLang="en-US" sz="2000" b="1" dirty="0" smtClean="0"/>
              <a:t>Site Characterization, Sampling Tech., &amp; Lab Methods</a:t>
            </a:r>
          </a:p>
          <a:p>
            <a:pPr lvl="1"/>
            <a:r>
              <a:rPr lang="en-US" altLang="en-US" sz="2000" b="1" dirty="0" smtClean="0"/>
              <a:t>Bob Delaney, MI</a:t>
            </a:r>
          </a:p>
          <a:p>
            <a:pPr lvl="1"/>
            <a:r>
              <a:rPr lang="en-US" altLang="en-US" sz="2000" b="1" dirty="0" smtClean="0"/>
              <a:t>Janice Willey, Navy</a:t>
            </a:r>
          </a:p>
          <a:p>
            <a:r>
              <a:rPr lang="en-US" altLang="en-US" sz="2000" b="1" dirty="0" smtClean="0"/>
              <a:t>Remediation Technologies</a:t>
            </a:r>
          </a:p>
          <a:p>
            <a:pPr lvl="1"/>
            <a:r>
              <a:rPr lang="en-US" altLang="en-US" sz="2000" b="1" dirty="0" smtClean="0"/>
              <a:t>Jamie Wallerstedt, MN</a:t>
            </a:r>
          </a:p>
          <a:p>
            <a:pPr lvl="1"/>
            <a:r>
              <a:rPr lang="en-US" altLang="en-US" sz="2000" b="1" dirty="0" smtClean="0"/>
              <a:t>Bill </a:t>
            </a:r>
            <a:r>
              <a:rPr lang="en-US" altLang="en-US" sz="2000" b="1" dirty="0" err="1" smtClean="0"/>
              <a:t>DiGuiseppi</a:t>
            </a:r>
            <a:r>
              <a:rPr lang="en-US" altLang="en-US" sz="2000" b="1" dirty="0" smtClean="0"/>
              <a:t>, CH2M</a:t>
            </a:r>
          </a:p>
        </p:txBody>
      </p:sp>
    </p:spTree>
    <p:extLst>
      <p:ext uri="{BB962C8B-B14F-4D97-AF65-F5344CB8AC3E}">
        <p14:creationId xmlns:p14="http://schemas.microsoft.com/office/powerpoint/2010/main" val="1168285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7" y="163286"/>
            <a:ext cx="8403771" cy="800100"/>
          </a:xfrm>
        </p:spPr>
        <p:txBody>
          <a:bodyPr/>
          <a:lstStyle/>
          <a:p>
            <a:pPr>
              <a:defRPr/>
            </a:pPr>
            <a:r>
              <a:rPr lang="en-US" sz="3600" dirty="0" smtClean="0"/>
              <a:t>Fact Sheet Writing </a:t>
            </a:r>
            <a:r>
              <a:rPr lang="en-US" sz="3600" dirty="0"/>
              <a:t>S</a:t>
            </a:r>
            <a:r>
              <a:rPr lang="en-US" sz="3600" dirty="0" smtClean="0"/>
              <a:t>chedule</a:t>
            </a:r>
            <a:endParaRPr lang="en-US" sz="3600" dirty="0"/>
          </a:p>
        </p:txBody>
      </p:sp>
      <p:sp>
        <p:nvSpPr>
          <p:cNvPr id="3" name="Content Placeholder 2"/>
          <p:cNvSpPr>
            <a:spLocks noGrp="1"/>
          </p:cNvSpPr>
          <p:nvPr>
            <p:ph idx="1"/>
          </p:nvPr>
        </p:nvSpPr>
        <p:spPr>
          <a:xfrm>
            <a:off x="228600" y="1371600"/>
            <a:ext cx="8686800" cy="3657600"/>
          </a:xfrm>
        </p:spPr>
        <p:txBody>
          <a:bodyPr>
            <a:normAutofit fontScale="70000" lnSpcReduction="20000"/>
          </a:bodyPr>
          <a:lstStyle/>
          <a:p>
            <a:pPr>
              <a:buFont typeface="Wingdings" charset="2"/>
              <a:buChar char="§"/>
              <a:defRPr/>
            </a:pPr>
            <a:r>
              <a:rPr lang="en-US" dirty="0" smtClean="0"/>
              <a:t>Plan for rough outlines before the team meeting (</a:t>
            </a:r>
            <a:r>
              <a:rPr lang="en-US" dirty="0" smtClean="0">
                <a:solidFill>
                  <a:srgbClr val="FF0000"/>
                </a:solidFill>
              </a:rPr>
              <a:t>Done!</a:t>
            </a:r>
            <a:r>
              <a:rPr lang="en-US" dirty="0" smtClean="0"/>
              <a:t>)</a:t>
            </a:r>
          </a:p>
          <a:p>
            <a:pPr>
              <a:buFont typeface="Wingdings" charset="2"/>
              <a:buChar char="§"/>
              <a:defRPr/>
            </a:pPr>
            <a:r>
              <a:rPr lang="en-US" dirty="0" smtClean="0">
                <a:solidFill>
                  <a:srgbClr val="66B360"/>
                </a:solidFill>
              </a:rPr>
              <a:t>First 3 fact sheet </a:t>
            </a:r>
            <a:r>
              <a:rPr lang="en-US" dirty="0" smtClean="0"/>
              <a:t>drafts to the editor by June 15</a:t>
            </a:r>
          </a:p>
          <a:p>
            <a:pPr>
              <a:buFont typeface="Wingdings" charset="2"/>
              <a:buChar char="§"/>
              <a:defRPr/>
            </a:pPr>
            <a:r>
              <a:rPr lang="en-US" dirty="0" smtClean="0"/>
              <a:t>Start external review for </a:t>
            </a:r>
            <a:r>
              <a:rPr lang="en-US" dirty="0" smtClean="0">
                <a:solidFill>
                  <a:srgbClr val="66B360"/>
                </a:solidFill>
              </a:rPr>
              <a:t>first 3 fact sheets </a:t>
            </a:r>
            <a:r>
              <a:rPr lang="en-US" dirty="0" smtClean="0"/>
              <a:t>July 17 (30-day review)</a:t>
            </a:r>
          </a:p>
          <a:p>
            <a:pPr>
              <a:buFont typeface="Wingdings" charset="2"/>
              <a:buChar char="§"/>
              <a:defRPr/>
            </a:pPr>
            <a:r>
              <a:rPr lang="en-US" dirty="0" smtClean="0"/>
              <a:t>Review complete August 16</a:t>
            </a:r>
          </a:p>
          <a:p>
            <a:pPr>
              <a:buFont typeface="Wingdings" charset="2"/>
              <a:buChar char="§"/>
              <a:defRPr/>
            </a:pPr>
            <a:r>
              <a:rPr lang="en-US" dirty="0" smtClean="0"/>
              <a:t>Possible team meeting end of August, early September</a:t>
            </a:r>
          </a:p>
          <a:p>
            <a:pPr>
              <a:buFont typeface="Wingdings" charset="2"/>
              <a:buChar char="§"/>
              <a:defRPr/>
            </a:pPr>
            <a:r>
              <a:rPr lang="en-US" dirty="0" smtClean="0"/>
              <a:t>Publish </a:t>
            </a:r>
            <a:r>
              <a:rPr lang="en-US" dirty="0" smtClean="0">
                <a:solidFill>
                  <a:srgbClr val="66B360"/>
                </a:solidFill>
              </a:rPr>
              <a:t>first 3 fact sheets </a:t>
            </a:r>
            <a:r>
              <a:rPr lang="en-US" dirty="0" smtClean="0"/>
              <a:t>September 8</a:t>
            </a:r>
          </a:p>
          <a:p>
            <a:pPr>
              <a:buFont typeface="Wingdings" charset="2"/>
              <a:buChar char="§"/>
              <a:defRPr/>
            </a:pPr>
            <a:r>
              <a:rPr lang="en-US" dirty="0" smtClean="0">
                <a:solidFill>
                  <a:schemeClr val="tx1"/>
                </a:solidFill>
              </a:rPr>
              <a:t>Second 3 fact sheet </a:t>
            </a:r>
            <a:r>
              <a:rPr lang="en-US" dirty="0" smtClean="0"/>
              <a:t>drafts to the editor by September 15</a:t>
            </a:r>
          </a:p>
          <a:p>
            <a:pPr>
              <a:buFont typeface="Wingdings" charset="2"/>
              <a:buChar char="§"/>
              <a:defRPr/>
            </a:pPr>
            <a:r>
              <a:rPr lang="en-US" dirty="0" smtClean="0"/>
              <a:t>Start external review for </a:t>
            </a:r>
            <a:r>
              <a:rPr lang="en-US" dirty="0" smtClean="0">
                <a:solidFill>
                  <a:schemeClr val="tx1"/>
                </a:solidFill>
              </a:rPr>
              <a:t>second 3 fact sheets </a:t>
            </a:r>
            <a:r>
              <a:rPr lang="en-US" dirty="0" smtClean="0"/>
              <a:t>October 16 (30-day review)</a:t>
            </a:r>
          </a:p>
          <a:p>
            <a:pPr>
              <a:buFont typeface="Wingdings" charset="2"/>
              <a:buChar char="§"/>
              <a:defRPr/>
            </a:pPr>
            <a:r>
              <a:rPr lang="en-US" dirty="0" smtClean="0"/>
              <a:t>Review complete November 15</a:t>
            </a:r>
          </a:p>
          <a:p>
            <a:pPr>
              <a:buFont typeface="Wingdings" charset="2"/>
              <a:buChar char="§"/>
              <a:defRPr/>
            </a:pPr>
            <a:r>
              <a:rPr lang="en-US" dirty="0" smtClean="0"/>
              <a:t>Publish </a:t>
            </a:r>
            <a:r>
              <a:rPr lang="en-US" dirty="0" smtClean="0">
                <a:solidFill>
                  <a:schemeClr val="tx1"/>
                </a:solidFill>
              </a:rPr>
              <a:t>second 3 fact sheets </a:t>
            </a:r>
            <a:r>
              <a:rPr lang="en-US" dirty="0" smtClean="0"/>
              <a:t>December 8</a:t>
            </a:r>
          </a:p>
          <a:p>
            <a:pPr>
              <a:buFont typeface="Wingdings" charset="2"/>
              <a:buChar char="§"/>
              <a:defRPr/>
            </a:pPr>
            <a:endParaRPr lang="en-US" dirty="0"/>
          </a:p>
        </p:txBody>
      </p:sp>
    </p:spTree>
    <p:extLst>
      <p:ext uri="{BB962C8B-B14F-4D97-AF65-F5344CB8AC3E}">
        <p14:creationId xmlns:p14="http://schemas.microsoft.com/office/powerpoint/2010/main" val="3026848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126206"/>
            <a:ext cx="7772400" cy="800100"/>
          </a:xfrm>
        </p:spPr>
        <p:txBody>
          <a:bodyPr/>
          <a:lstStyle/>
          <a:p>
            <a:pPr>
              <a:defRPr/>
            </a:pPr>
            <a:r>
              <a:rPr lang="en-US" sz="3600" dirty="0" smtClean="0"/>
              <a:t>Project Overview: 2018-2019</a:t>
            </a:r>
            <a:endParaRPr lang="en-US" sz="3600" dirty="0"/>
          </a:p>
        </p:txBody>
      </p:sp>
      <p:sp>
        <p:nvSpPr>
          <p:cNvPr id="3" name="Content Placeholder 2"/>
          <p:cNvSpPr>
            <a:spLocks noGrp="1"/>
          </p:cNvSpPr>
          <p:nvPr>
            <p:ph idx="1"/>
          </p:nvPr>
        </p:nvSpPr>
        <p:spPr>
          <a:xfrm>
            <a:off x="228600" y="1178372"/>
            <a:ext cx="8686800" cy="3429000"/>
          </a:xfrm>
        </p:spPr>
        <p:txBody>
          <a:bodyPr>
            <a:normAutofit fontScale="70000" lnSpcReduction="20000"/>
          </a:bodyPr>
          <a:lstStyle/>
          <a:p>
            <a:pPr>
              <a:buFont typeface="Wingdings" charset="2"/>
              <a:buChar char="§"/>
              <a:defRPr/>
            </a:pPr>
            <a:r>
              <a:rPr lang="en-US" dirty="0" smtClean="0"/>
              <a:t>Following the release of the Fact Sheets in 2017, develop a detailed, web-based technical and regulatory guidance document and Internet –based training (IBT) course.</a:t>
            </a:r>
          </a:p>
          <a:p>
            <a:pPr lvl="1">
              <a:buFont typeface="Times" charset="0"/>
              <a:buChar char="•"/>
              <a:defRPr/>
            </a:pPr>
            <a:r>
              <a:rPr lang="en-US" dirty="0" smtClean="0"/>
              <a:t>Technical information</a:t>
            </a:r>
          </a:p>
          <a:p>
            <a:pPr lvl="2">
              <a:buFont typeface="Wingdings" charset="2"/>
              <a:buChar char="§"/>
              <a:defRPr/>
            </a:pPr>
            <a:r>
              <a:rPr lang="en-US" dirty="0" smtClean="0"/>
              <a:t>Necessary breadth and depth not given by Fact Sheets</a:t>
            </a:r>
          </a:p>
          <a:p>
            <a:pPr lvl="1">
              <a:buFont typeface="Times" charset="0"/>
              <a:buChar char="•"/>
              <a:defRPr/>
            </a:pPr>
            <a:r>
              <a:rPr lang="en-US" dirty="0" smtClean="0"/>
              <a:t>Links to scientific literature</a:t>
            </a:r>
          </a:p>
          <a:p>
            <a:pPr lvl="1">
              <a:buFont typeface="Times" charset="0"/>
              <a:buChar char="•"/>
              <a:defRPr/>
            </a:pPr>
            <a:r>
              <a:rPr lang="en-US" dirty="0" smtClean="0"/>
              <a:t>Regulatory information and links</a:t>
            </a:r>
          </a:p>
          <a:p>
            <a:pPr lvl="1">
              <a:buFont typeface="Times" charset="0"/>
              <a:buChar char="•"/>
              <a:defRPr/>
            </a:pPr>
            <a:r>
              <a:rPr lang="en-US" dirty="0" smtClean="0"/>
              <a:t>Stakeholder perspectives</a:t>
            </a:r>
          </a:p>
          <a:p>
            <a:pPr lvl="1">
              <a:buFont typeface="Times" charset="0"/>
              <a:buChar char="•"/>
              <a:defRPr/>
            </a:pPr>
            <a:r>
              <a:rPr lang="en-US" dirty="0" smtClean="0"/>
              <a:t>Other related information as determined by the team</a:t>
            </a:r>
          </a:p>
          <a:p>
            <a:pPr>
              <a:buFont typeface="Wingdings" charset="2"/>
              <a:buChar char="§"/>
              <a:defRPr/>
            </a:pPr>
            <a:r>
              <a:rPr lang="en-US" dirty="0" smtClean="0"/>
              <a:t>Work on outreach opportunities</a:t>
            </a:r>
          </a:p>
          <a:p>
            <a:pPr>
              <a:buFont typeface="Wingdings" charset="2"/>
              <a:buChar char="§"/>
              <a:defRPr/>
            </a:pPr>
            <a:r>
              <a:rPr lang="en-US" dirty="0" smtClean="0"/>
              <a:t>Team to complete its work by December 2019</a:t>
            </a:r>
          </a:p>
          <a:p>
            <a:pPr lvl="1">
              <a:buFont typeface="Times" charset="0"/>
              <a:buChar char="•"/>
              <a:defRPr/>
            </a:pPr>
            <a:endParaRPr lang="en-US" dirty="0" smtClean="0"/>
          </a:p>
        </p:txBody>
      </p:sp>
    </p:spTree>
    <p:extLst>
      <p:ext uri="{BB962C8B-B14F-4D97-AF65-F5344CB8AC3E}">
        <p14:creationId xmlns:p14="http://schemas.microsoft.com/office/powerpoint/2010/main" val="2369490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background/overview</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altLang="en-US" b="1" dirty="0" smtClean="0"/>
              <a:t>THE PROBLEM</a:t>
            </a:r>
          </a:p>
          <a:p>
            <a:r>
              <a:rPr lang="en-US" altLang="en-US" dirty="0" smtClean="0"/>
              <a:t>Reaching remediation objectives remains a significant challenge at many complex sites</a:t>
            </a:r>
          </a:p>
          <a:p>
            <a:r>
              <a:rPr lang="en-US" altLang="en-US" dirty="0" smtClean="0"/>
              <a:t>Conventional remedies and approaches are difficult to apply National Research Council reported </a:t>
            </a:r>
            <a:r>
              <a:rPr lang="en-US" altLang="en-US" b="1" dirty="0" smtClean="0"/>
              <a:t>126,000 sites </a:t>
            </a:r>
            <a:r>
              <a:rPr lang="en-US" altLang="en-US" dirty="0" smtClean="0"/>
              <a:t>have residual contamination, have not achieved site closure</a:t>
            </a:r>
          </a:p>
          <a:p>
            <a:pPr lvl="1"/>
            <a:r>
              <a:rPr lang="en-US" altLang="en-US" dirty="0" smtClean="0"/>
              <a:t>Roughly </a:t>
            </a:r>
            <a:r>
              <a:rPr lang="en-US" altLang="en-US" b="1" dirty="0" smtClean="0"/>
              <a:t>10% </a:t>
            </a:r>
            <a:r>
              <a:rPr lang="en-US" altLang="en-US" dirty="0" smtClean="0"/>
              <a:t>of these sites are “complex”</a:t>
            </a:r>
          </a:p>
          <a:p>
            <a:pPr lvl="1"/>
            <a:r>
              <a:rPr lang="en-US" altLang="en-US" b="1" dirty="0" smtClean="0"/>
              <a:t>$127 billion </a:t>
            </a:r>
            <a:r>
              <a:rPr lang="en-US" altLang="en-US" dirty="0" smtClean="0"/>
              <a:t>“cost to complete”</a:t>
            </a:r>
            <a:endParaRPr lang="en-US" altLang="en-US" dirty="0"/>
          </a:p>
        </p:txBody>
      </p:sp>
      <p:sp>
        <p:nvSpPr>
          <p:cNvPr id="4" name="Slide Number Placeholder 3"/>
          <p:cNvSpPr>
            <a:spLocks noGrp="1"/>
          </p:cNvSpPr>
          <p:nvPr>
            <p:ph type="sldNum" sz="quarter" idx="4"/>
          </p:nvPr>
        </p:nvSpPr>
        <p:spPr/>
        <p:txBody>
          <a:bodyPr/>
          <a:lstStyle/>
          <a:p>
            <a:fld id="{6DD46A88-E5DC-4709-B2F7-2CF3195C523F}" type="slidenum">
              <a:rPr lang="en-US" smtClean="0"/>
              <a:pPr/>
              <a:t>3</a:t>
            </a:fld>
            <a:endParaRPr lang="en-US"/>
          </a:p>
        </p:txBody>
      </p:sp>
    </p:spTree>
    <p:extLst>
      <p:ext uri="{BB962C8B-B14F-4D97-AF65-F5344CB8AC3E}">
        <p14:creationId xmlns:p14="http://schemas.microsoft.com/office/powerpoint/2010/main" val="58357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973725" y="1740317"/>
            <a:ext cx="1722552" cy="2560320"/>
          </a:xfrm>
          <a:prstGeom prst="rect">
            <a:avLst/>
          </a:prstGeom>
        </p:spPr>
      </p:pic>
      <p:sp>
        <p:nvSpPr>
          <p:cNvPr id="2" name="Title 1"/>
          <p:cNvSpPr>
            <a:spLocks noGrp="1"/>
          </p:cNvSpPr>
          <p:nvPr>
            <p:ph type="title"/>
          </p:nvPr>
        </p:nvSpPr>
        <p:spPr/>
        <p:txBody>
          <a:bodyPr/>
          <a:lstStyle/>
          <a:p>
            <a:r>
              <a:rPr lang="en-US" smtClean="0"/>
              <a:t>Implementation Objective</a:t>
            </a:r>
            <a:endParaRPr lang="en-US" dirty="0"/>
          </a:p>
        </p:txBody>
      </p:sp>
      <p:sp>
        <p:nvSpPr>
          <p:cNvPr id="3" name="Content Placeholder 2"/>
          <p:cNvSpPr>
            <a:spLocks noGrp="1"/>
          </p:cNvSpPr>
          <p:nvPr>
            <p:ph idx="1"/>
          </p:nvPr>
        </p:nvSpPr>
        <p:spPr/>
        <p:txBody>
          <a:bodyPr>
            <a:normAutofit/>
          </a:bodyPr>
          <a:lstStyle/>
          <a:p>
            <a:pPr marL="0" indent="0">
              <a:buNone/>
            </a:pPr>
            <a:r>
              <a:rPr lang="en-US" altLang="en-US" sz="2800" dirty="0" smtClean="0"/>
              <a:t>THE SOLUTION:  </a:t>
            </a:r>
            <a:r>
              <a:rPr lang="en-US" altLang="en-US" sz="2800" u="sng" dirty="0" smtClean="0"/>
              <a:t>ADAPTIVE SITE MANAGEMENT</a:t>
            </a:r>
            <a:endParaRPr lang="en-US" altLang="en-US" sz="2800" u="sng" dirty="0"/>
          </a:p>
        </p:txBody>
      </p:sp>
      <p:sp>
        <p:nvSpPr>
          <p:cNvPr id="4" name="Slide Number Placeholder 3"/>
          <p:cNvSpPr>
            <a:spLocks noGrp="1"/>
          </p:cNvSpPr>
          <p:nvPr>
            <p:ph type="sldNum" sz="quarter" idx="4"/>
          </p:nvPr>
        </p:nvSpPr>
        <p:spPr/>
        <p:txBody>
          <a:bodyPr/>
          <a:lstStyle/>
          <a:p>
            <a:fld id="{6DD46A88-E5DC-4709-B2F7-2CF3195C523F}" type="slidenum">
              <a:rPr lang="en-US" smtClean="0"/>
              <a:pPr/>
              <a:t>4</a:t>
            </a:fld>
            <a:endParaRPr lang="en-US"/>
          </a:p>
        </p:txBody>
      </p:sp>
      <p:sp>
        <p:nvSpPr>
          <p:cNvPr id="5" name="Rectangle 4"/>
          <p:cNvSpPr/>
          <p:nvPr/>
        </p:nvSpPr>
        <p:spPr>
          <a:xfrm>
            <a:off x="331289" y="1740317"/>
            <a:ext cx="6395435" cy="2677656"/>
          </a:xfrm>
          <a:prstGeom prst="rect">
            <a:avLst/>
          </a:prstGeom>
        </p:spPr>
        <p:txBody>
          <a:bodyPr wrap="square">
            <a:spAutoFit/>
          </a:bodyPr>
          <a:lstStyle/>
          <a:p>
            <a:pPr marL="374104" indent="-374104">
              <a:buFont typeface="Arial" panose="020B0604020202020204" pitchFamily="34" charset="0"/>
              <a:buChar char="•"/>
            </a:pPr>
            <a:r>
              <a:rPr lang="en-US" altLang="en-US" sz="2400" dirty="0">
                <a:solidFill>
                  <a:schemeClr val="tx2"/>
                </a:solidFill>
              </a:rPr>
              <a:t>Better and faster decision-making</a:t>
            </a:r>
          </a:p>
          <a:p>
            <a:pPr marL="374104" indent="-374104">
              <a:buFont typeface="Arial" panose="020B0604020202020204" pitchFamily="34" charset="0"/>
              <a:buChar char="•"/>
            </a:pPr>
            <a:r>
              <a:rPr lang="en-US" altLang="en-US" sz="2400" dirty="0">
                <a:solidFill>
                  <a:schemeClr val="tx2"/>
                </a:solidFill>
              </a:rPr>
              <a:t>Minimal gathering of unnecessary data</a:t>
            </a:r>
          </a:p>
          <a:p>
            <a:pPr marL="374104" indent="-374104">
              <a:buFont typeface="Arial" panose="020B0604020202020204" pitchFamily="34" charset="0"/>
              <a:buChar char="•"/>
            </a:pPr>
            <a:r>
              <a:rPr lang="en-US" altLang="en-US" sz="2400" dirty="0">
                <a:solidFill>
                  <a:schemeClr val="tx2"/>
                </a:solidFill>
              </a:rPr>
              <a:t>Ineffective remedial technologies ruled out</a:t>
            </a:r>
          </a:p>
          <a:p>
            <a:pPr marL="374104" indent="-374104">
              <a:buFont typeface="Arial" panose="020B0604020202020204" pitchFamily="34" charset="0"/>
              <a:buChar char="•"/>
            </a:pPr>
            <a:r>
              <a:rPr lang="en-US" altLang="en-US" sz="2400" dirty="0">
                <a:solidFill>
                  <a:schemeClr val="tx2"/>
                </a:solidFill>
              </a:rPr>
              <a:t>More sustainable remedy, reduced footprint, </a:t>
            </a:r>
            <a:r>
              <a:rPr lang="en-US" altLang="en-US" sz="2400" dirty="0" smtClean="0">
                <a:solidFill>
                  <a:schemeClr val="tx2"/>
                </a:solidFill>
              </a:rPr>
              <a:t>improved </a:t>
            </a:r>
            <a:r>
              <a:rPr lang="en-US" altLang="en-US" sz="2400" dirty="0">
                <a:solidFill>
                  <a:schemeClr val="tx2"/>
                </a:solidFill>
              </a:rPr>
              <a:t>cost-effectiveness</a:t>
            </a:r>
          </a:p>
          <a:p>
            <a:pPr marL="374104" indent="-374104">
              <a:buFont typeface="Arial" panose="020B0604020202020204" pitchFamily="34" charset="0"/>
              <a:buChar char="•"/>
            </a:pPr>
            <a:r>
              <a:rPr lang="en-US" altLang="en-US" sz="2400" dirty="0">
                <a:solidFill>
                  <a:schemeClr val="tx2"/>
                </a:solidFill>
              </a:rPr>
              <a:t>Compliance with existing regulations</a:t>
            </a:r>
          </a:p>
          <a:p>
            <a:pPr marL="374104" indent="-374104">
              <a:buFont typeface="Arial" panose="020B0604020202020204" pitchFamily="34" charset="0"/>
              <a:buChar char="•"/>
            </a:pPr>
            <a:r>
              <a:rPr lang="en-US" altLang="en-US" sz="2400" dirty="0">
                <a:solidFill>
                  <a:schemeClr val="tx2"/>
                </a:solidFill>
              </a:rPr>
              <a:t>Protective of human health and environment </a:t>
            </a:r>
            <a:endParaRPr lang="en-US" sz="2400" dirty="0"/>
          </a:p>
        </p:txBody>
      </p:sp>
      <p:pic>
        <p:nvPicPr>
          <p:cNvPr id="11" name="Picture 10" descr="Adaptive site mgt flowchart - cropped.png"/>
          <p:cNvPicPr>
            <a:picLocks noChangeAspect="1"/>
          </p:cNvPicPr>
          <p:nvPr/>
        </p:nvPicPr>
        <p:blipFill>
          <a:blip r:embed="rId4" cstate="print"/>
          <a:stretch>
            <a:fillRect/>
          </a:stretch>
        </p:blipFill>
        <p:spPr>
          <a:xfrm>
            <a:off x="11566776" y="11582400"/>
            <a:ext cx="2454093" cy="3648634"/>
          </a:xfrm>
          <a:prstGeom prst="rect">
            <a:avLst/>
          </a:prstGeom>
        </p:spPr>
      </p:pic>
    </p:spTree>
    <p:extLst>
      <p:ext uri="{BB962C8B-B14F-4D97-AF65-F5344CB8AC3E}">
        <p14:creationId xmlns:p14="http://schemas.microsoft.com/office/powerpoint/2010/main" val="1378008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6268" t="4599" r="50926" b="41277"/>
          <a:stretch/>
        </p:blipFill>
        <p:spPr>
          <a:xfrm>
            <a:off x="6658607" y="1060615"/>
            <a:ext cx="2485393" cy="1738606"/>
          </a:xfrm>
          <a:prstGeom prst="rect">
            <a:avLst/>
          </a:prstGeom>
          <a:ln w="3175">
            <a:solidFill>
              <a:schemeClr val="tx1"/>
            </a:solidFill>
          </a:ln>
        </p:spPr>
      </p:pic>
      <p:pic>
        <p:nvPicPr>
          <p:cNvPr id="10" name="Picture 9"/>
          <p:cNvPicPr>
            <a:picLocks noChangeAspect="1"/>
          </p:cNvPicPr>
          <p:nvPr/>
        </p:nvPicPr>
        <p:blipFill rotWithShape="1">
          <a:blip r:embed="rId4"/>
          <a:srcRect l="10946" t="20251" r="5682" b="23643"/>
          <a:stretch/>
        </p:blipFill>
        <p:spPr>
          <a:xfrm>
            <a:off x="4610354" y="2863224"/>
            <a:ext cx="4258166" cy="1463040"/>
          </a:xfrm>
          <a:prstGeom prst="rect">
            <a:avLst/>
          </a:prstGeom>
          <a:ln w="6350">
            <a:solidFill>
              <a:schemeClr val="tx1"/>
            </a:solidFill>
          </a:ln>
        </p:spPr>
      </p:pic>
      <p:sp>
        <p:nvSpPr>
          <p:cNvPr id="2" name="Title 1"/>
          <p:cNvSpPr>
            <a:spLocks noGrp="1"/>
          </p:cNvSpPr>
          <p:nvPr>
            <p:ph type="title"/>
          </p:nvPr>
        </p:nvSpPr>
        <p:spPr/>
        <p:txBody>
          <a:bodyPr/>
          <a:lstStyle/>
          <a:p>
            <a:r>
              <a:rPr lang="en-US" dirty="0" smtClean="0"/>
              <a:t>Adaptive Site management approaches</a:t>
            </a:r>
            <a:endParaRPr lang="en-US" dirty="0"/>
          </a:p>
        </p:txBody>
      </p:sp>
      <p:sp>
        <p:nvSpPr>
          <p:cNvPr id="3" name="Slide Number Placeholder 2"/>
          <p:cNvSpPr>
            <a:spLocks noGrp="1"/>
          </p:cNvSpPr>
          <p:nvPr>
            <p:ph type="sldNum" sz="quarter" idx="12"/>
          </p:nvPr>
        </p:nvSpPr>
        <p:spPr/>
        <p:txBody>
          <a:bodyPr/>
          <a:lstStyle/>
          <a:p>
            <a:fld id="{6DD46A88-E5DC-4709-B2F7-2CF3195C523F}" type="slidenum">
              <a:rPr lang="en-US" smtClean="0"/>
              <a:pPr/>
              <a:t>5</a:t>
            </a:fld>
            <a:endParaRPr lang="en-US"/>
          </a:p>
        </p:txBody>
      </p:sp>
      <p:pic>
        <p:nvPicPr>
          <p:cNvPr id="6" name="Picture 5"/>
          <p:cNvPicPr>
            <a:picLocks noChangeAspect="1"/>
          </p:cNvPicPr>
          <p:nvPr/>
        </p:nvPicPr>
        <p:blipFill rotWithShape="1">
          <a:blip r:embed="rId5"/>
          <a:srcRect l="24637" t="28904" r="38224" b="7934"/>
          <a:stretch/>
        </p:blipFill>
        <p:spPr>
          <a:xfrm>
            <a:off x="0" y="1060615"/>
            <a:ext cx="1361115" cy="1737360"/>
          </a:xfrm>
          <a:prstGeom prst="rect">
            <a:avLst/>
          </a:prstGeom>
          <a:ln w="3175">
            <a:solidFill>
              <a:schemeClr val="tx1"/>
            </a:solidFill>
          </a:ln>
        </p:spPr>
      </p:pic>
      <p:pic>
        <p:nvPicPr>
          <p:cNvPr id="8" name="Picture 7"/>
          <p:cNvPicPr>
            <a:picLocks noChangeAspect="1"/>
          </p:cNvPicPr>
          <p:nvPr/>
        </p:nvPicPr>
        <p:blipFill rotWithShape="1">
          <a:blip r:embed="rId6"/>
          <a:srcRect l="1474" t="19188" r="2393" b="11556"/>
          <a:stretch/>
        </p:blipFill>
        <p:spPr>
          <a:xfrm>
            <a:off x="279784" y="2855533"/>
            <a:ext cx="3626398" cy="1463040"/>
          </a:xfrm>
          <a:prstGeom prst="rect">
            <a:avLst/>
          </a:prstGeom>
          <a:ln w="6350">
            <a:solidFill>
              <a:schemeClr val="tx1"/>
            </a:solidFill>
          </a:ln>
        </p:spPr>
      </p:pic>
      <p:pic>
        <p:nvPicPr>
          <p:cNvPr id="9" name="Picture 8"/>
          <p:cNvPicPr>
            <a:picLocks noChangeAspect="1"/>
          </p:cNvPicPr>
          <p:nvPr/>
        </p:nvPicPr>
        <p:blipFill rotWithShape="1">
          <a:blip r:embed="rId7"/>
          <a:srcRect l="24039" t="9231" r="23025" b="17643"/>
          <a:stretch/>
        </p:blipFill>
        <p:spPr>
          <a:xfrm>
            <a:off x="1550492" y="1060615"/>
            <a:ext cx="1642940" cy="1737360"/>
          </a:xfrm>
          <a:prstGeom prst="rect">
            <a:avLst/>
          </a:prstGeom>
          <a:ln w="3175">
            <a:solidFill>
              <a:schemeClr val="tx1"/>
            </a:solidFill>
          </a:ln>
        </p:spPr>
      </p:pic>
      <p:pic>
        <p:nvPicPr>
          <p:cNvPr id="11" name="Picture 10"/>
          <p:cNvPicPr>
            <a:picLocks noChangeAspect="1"/>
          </p:cNvPicPr>
          <p:nvPr/>
        </p:nvPicPr>
        <p:blipFill rotWithShape="1">
          <a:blip r:embed="rId8"/>
          <a:srcRect l="9156" t="3294" r="11139" b="9578"/>
          <a:stretch/>
        </p:blipFill>
        <p:spPr>
          <a:xfrm>
            <a:off x="3358231" y="1060615"/>
            <a:ext cx="3174151" cy="1737360"/>
          </a:xfrm>
          <a:prstGeom prst="rect">
            <a:avLst/>
          </a:prstGeom>
          <a:ln w="3175">
            <a:solidFill>
              <a:schemeClr val="tx1"/>
            </a:solidFill>
          </a:ln>
        </p:spPr>
      </p:pic>
    </p:spTree>
    <p:extLst>
      <p:ext uri="{BB962C8B-B14F-4D97-AF65-F5344CB8AC3E}">
        <p14:creationId xmlns:p14="http://schemas.microsoft.com/office/powerpoint/2010/main" val="3661773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Implementation Schedule</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Team Status</a:t>
            </a:r>
          </a:p>
          <a:p>
            <a:pPr lvl="1"/>
            <a:r>
              <a:rPr lang="en-US" dirty="0" err="1" smtClean="0"/>
              <a:t>TechReg</a:t>
            </a:r>
            <a:r>
              <a:rPr lang="en-US" dirty="0" smtClean="0"/>
              <a:t> currently undergoing external review. Expecting comments by May 1, 2017</a:t>
            </a:r>
          </a:p>
          <a:p>
            <a:pPr lvl="1"/>
            <a:r>
              <a:rPr lang="en-US" dirty="0" smtClean="0"/>
              <a:t>Team has started developing internet-based training (IBT)</a:t>
            </a:r>
          </a:p>
          <a:p>
            <a:endParaRPr lang="en-US" sz="1600" dirty="0" smtClean="0"/>
          </a:p>
          <a:p>
            <a:r>
              <a:rPr lang="en-US" b="1" dirty="0" smtClean="0"/>
              <a:t>Timeline</a:t>
            </a:r>
          </a:p>
          <a:p>
            <a:pPr lvl="1"/>
            <a:r>
              <a:rPr lang="en-US" dirty="0" err="1" smtClean="0"/>
              <a:t>TechReg</a:t>
            </a:r>
            <a:r>
              <a:rPr lang="en-US" dirty="0" smtClean="0"/>
              <a:t> posting date to ITRC website: October 1, 2017</a:t>
            </a:r>
          </a:p>
          <a:p>
            <a:pPr lvl="1"/>
            <a:r>
              <a:rPr lang="en-US" dirty="0" smtClean="0"/>
              <a:t>IBT start date: early 2018</a:t>
            </a:r>
          </a:p>
          <a:p>
            <a:endParaRPr lang="en-US" dirty="0"/>
          </a:p>
        </p:txBody>
      </p:sp>
      <p:sp>
        <p:nvSpPr>
          <p:cNvPr id="4" name="Slide Number Placeholder 3"/>
          <p:cNvSpPr>
            <a:spLocks noGrp="1"/>
          </p:cNvSpPr>
          <p:nvPr>
            <p:ph type="sldNum" sz="quarter" idx="4"/>
          </p:nvPr>
        </p:nvSpPr>
        <p:spPr/>
        <p:txBody>
          <a:bodyPr/>
          <a:lstStyle/>
          <a:p>
            <a:fld id="{6DD46A88-E5DC-4709-B2F7-2CF3195C523F}" type="slidenum">
              <a:rPr lang="en-US" smtClean="0"/>
              <a:pPr/>
              <a:t>6</a:t>
            </a:fld>
            <a:endParaRPr lang="en-US" dirty="0"/>
          </a:p>
        </p:txBody>
      </p:sp>
    </p:spTree>
    <p:extLst>
      <p:ext uri="{BB962C8B-B14F-4D97-AF65-F5344CB8AC3E}">
        <p14:creationId xmlns:p14="http://schemas.microsoft.com/office/powerpoint/2010/main" val="276001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2017 ITRC Annual Meeting</a:t>
            </a:r>
            <a:br>
              <a:rPr lang="en-US" dirty="0"/>
            </a:br>
            <a:r>
              <a:rPr lang="en-US" dirty="0" smtClean="0"/>
              <a:t/>
            </a:r>
            <a:br>
              <a:rPr lang="en-US" dirty="0" smtClean="0"/>
            </a:br>
            <a:r>
              <a:rPr lang="en-US" dirty="0" smtClean="0">
                <a:ln w="25400">
                  <a:solidFill>
                    <a:srgbClr val="10253F"/>
                  </a:solidFill>
                </a:ln>
              </a:rPr>
              <a:t>bioavailability </a:t>
            </a:r>
            <a:br>
              <a:rPr lang="en-US" dirty="0" smtClean="0">
                <a:ln w="25400">
                  <a:solidFill>
                    <a:srgbClr val="10253F"/>
                  </a:solidFill>
                </a:ln>
              </a:rPr>
            </a:br>
            <a:r>
              <a:rPr lang="en-US" dirty="0" smtClean="0">
                <a:ln w="25400">
                  <a:solidFill>
                    <a:srgbClr val="10253F"/>
                  </a:solidFill>
                </a:ln>
              </a:rPr>
              <a:t>in contaminated </a:t>
            </a:r>
            <a:r>
              <a:rPr lang="en-US" dirty="0">
                <a:ln w="25400">
                  <a:solidFill>
                    <a:srgbClr val="10253F"/>
                  </a:solidFill>
                </a:ln>
              </a:rPr>
              <a:t>soil</a:t>
            </a:r>
            <a:r>
              <a:rPr lang="en-US" sz="3200" dirty="0"/>
              <a:t/>
            </a:r>
            <a:br>
              <a:rPr lang="en-US" sz="3200" dirty="0"/>
            </a:br>
            <a:r>
              <a:rPr lang="en-US" sz="3200" dirty="0" smtClean="0"/>
              <a:t/>
            </a:r>
            <a:br>
              <a:rPr lang="en-US" sz="3200" dirty="0" smtClean="0"/>
            </a:br>
            <a:r>
              <a:rPr lang="en-US" sz="3200" dirty="0" smtClean="0"/>
              <a:t>Implementation </a:t>
            </a:r>
            <a:r>
              <a:rPr lang="en-US" sz="3200" dirty="0"/>
              <a:t>Update</a:t>
            </a:r>
            <a:endParaRPr lang="en-US" dirty="0"/>
          </a:p>
        </p:txBody>
      </p:sp>
    </p:spTree>
    <p:extLst>
      <p:ext uri="{BB962C8B-B14F-4D97-AF65-F5344CB8AC3E}">
        <p14:creationId xmlns:p14="http://schemas.microsoft.com/office/powerpoint/2010/main" val="33482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1006079"/>
          </a:xfrm>
        </p:spPr>
        <p:txBody>
          <a:bodyPr anchor="ctr"/>
          <a:lstStyle/>
          <a:p>
            <a:r>
              <a:rPr lang="en-US" sz="3150" dirty="0"/>
              <a:t>Bioavailability in contaminated soil</a:t>
            </a:r>
          </a:p>
        </p:txBody>
      </p:sp>
      <p:sp>
        <p:nvSpPr>
          <p:cNvPr id="3" name="Content Placeholder 2"/>
          <p:cNvSpPr>
            <a:spLocks noGrp="1"/>
          </p:cNvSpPr>
          <p:nvPr>
            <p:ph sz="half" idx="1"/>
          </p:nvPr>
        </p:nvSpPr>
        <p:spPr>
          <a:xfrm>
            <a:off x="457200" y="1465615"/>
            <a:ext cx="4038600" cy="2833533"/>
          </a:xfrm>
        </p:spPr>
        <p:txBody>
          <a:bodyPr>
            <a:normAutofit fontScale="92500" lnSpcReduction="10000"/>
          </a:bodyPr>
          <a:lstStyle/>
          <a:p>
            <a:pPr marL="0" indent="0">
              <a:lnSpc>
                <a:spcPct val="110000"/>
              </a:lnSpc>
              <a:spcBef>
                <a:spcPts val="0"/>
              </a:spcBef>
              <a:buNone/>
            </a:pPr>
            <a:r>
              <a:rPr lang="en-US" sz="2800" b="1" i="1" dirty="0"/>
              <a:t>Claudio Sorrentino</a:t>
            </a:r>
          </a:p>
          <a:p>
            <a:pPr marL="0" indent="0">
              <a:lnSpc>
                <a:spcPct val="110000"/>
              </a:lnSpc>
              <a:spcBef>
                <a:spcPts val="0"/>
              </a:spcBef>
              <a:buNone/>
            </a:pPr>
            <a:r>
              <a:rPr lang="en-US" sz="2000" dirty="0"/>
              <a:t>California DTSC</a:t>
            </a:r>
            <a:r>
              <a:rPr lang="en-US" sz="2800" dirty="0"/>
              <a:t> </a:t>
            </a:r>
          </a:p>
          <a:p>
            <a:pPr marL="0" indent="0">
              <a:lnSpc>
                <a:spcPct val="110000"/>
              </a:lnSpc>
              <a:spcBef>
                <a:spcPts val="0"/>
              </a:spcBef>
              <a:buNone/>
            </a:pPr>
            <a:endParaRPr lang="en-US" sz="500" dirty="0"/>
          </a:p>
          <a:p>
            <a:pPr marL="0" indent="0">
              <a:lnSpc>
                <a:spcPct val="110000"/>
              </a:lnSpc>
              <a:spcBef>
                <a:spcPts val="0"/>
              </a:spcBef>
              <a:buNone/>
            </a:pPr>
            <a:r>
              <a:rPr lang="en-US" sz="2800" b="1" i="1" dirty="0"/>
              <a:t>Kathryn Durant</a:t>
            </a:r>
            <a:r>
              <a:rPr lang="en-US" sz="2800" b="1" dirty="0"/>
              <a:t> </a:t>
            </a:r>
          </a:p>
          <a:p>
            <a:pPr marL="0" indent="0">
              <a:lnSpc>
                <a:spcPct val="110000"/>
              </a:lnSpc>
              <a:spcBef>
                <a:spcPts val="0"/>
              </a:spcBef>
              <a:buNone/>
            </a:pPr>
            <a:r>
              <a:rPr lang="en-US" sz="2000" dirty="0"/>
              <a:t>Delaware DNREC</a:t>
            </a:r>
          </a:p>
          <a:p>
            <a:pPr marL="0" indent="0">
              <a:buNone/>
            </a:pPr>
            <a:endParaRPr lang="en-US" sz="2000" dirty="0"/>
          </a:p>
          <a:p>
            <a:pPr marL="0" indent="0">
              <a:buNone/>
            </a:pPr>
            <a:r>
              <a:rPr lang="en-US" sz="2800" b="1" i="1" dirty="0"/>
              <a:t>Lesley Hay Wilson </a:t>
            </a:r>
          </a:p>
          <a:p>
            <a:pPr marL="0" indent="0">
              <a:buNone/>
            </a:pPr>
            <a:r>
              <a:rPr lang="en-US" sz="2000" dirty="0"/>
              <a:t>Program Advisor</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6DD46A88-E5DC-4709-B2F7-2CF3195C523F}" type="slidenum">
              <a:rPr lang="en-US" smtClean="0">
                <a:solidFill>
                  <a:prstClr val="white"/>
                </a:solidFill>
              </a:rPr>
              <a:pPr/>
              <a:t>8</a:t>
            </a:fld>
            <a:endParaRPr lang="en-US">
              <a:solidFill>
                <a:prstClr val="white"/>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456410"/>
            <a:ext cx="4038600" cy="2881555"/>
          </a:xfrm>
        </p:spPr>
      </p:pic>
      <p:pic>
        <p:nvPicPr>
          <p:cNvPr id="6" name="Picture 4" descr="http://itrcweb.org/Membership/GetMemberPhoto?memberID=2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549" y="2192158"/>
            <a:ext cx="815022" cy="815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86236" y="1287494"/>
            <a:ext cx="815022" cy="8150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154" y="3229056"/>
            <a:ext cx="636163" cy="848217"/>
          </a:xfrm>
          <a:prstGeom prst="rect">
            <a:avLst/>
          </a:prstGeom>
        </p:spPr>
      </p:pic>
    </p:spTree>
    <p:extLst>
      <p:ext uri="{BB962C8B-B14F-4D97-AF65-F5344CB8AC3E}">
        <p14:creationId xmlns:p14="http://schemas.microsoft.com/office/powerpoint/2010/main" val="3112802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overview</a:t>
            </a:r>
          </a:p>
        </p:txBody>
      </p:sp>
      <p:sp>
        <p:nvSpPr>
          <p:cNvPr id="6" name="Content Placeholder 5"/>
          <p:cNvSpPr>
            <a:spLocks noGrp="1"/>
          </p:cNvSpPr>
          <p:nvPr>
            <p:ph idx="1"/>
          </p:nvPr>
        </p:nvSpPr>
        <p:spPr>
          <a:xfrm>
            <a:off x="457200" y="1061884"/>
            <a:ext cx="8229600" cy="3515253"/>
          </a:xfrm>
        </p:spPr>
        <p:txBody>
          <a:bodyPr anchor="ctr">
            <a:normAutofit/>
          </a:bodyPr>
          <a:lstStyle/>
          <a:p>
            <a:r>
              <a:rPr lang="en-US" sz="2400" dirty="0"/>
              <a:t>The bioavailability of contaminants in soil can vary significantly from site to site </a:t>
            </a:r>
            <a:r>
              <a:rPr lang="en-US" sz="2000" dirty="0"/>
              <a:t>(and even within a site)</a:t>
            </a:r>
          </a:p>
          <a:p>
            <a:endParaRPr lang="en-US" sz="1800" dirty="0"/>
          </a:p>
          <a:p>
            <a:r>
              <a:rPr lang="en-US" sz="2400" dirty="0"/>
              <a:t>A site-specific evaluation can reduce uncertainty in the risk assessment and help use resources more efficiently</a:t>
            </a:r>
          </a:p>
          <a:p>
            <a:endParaRPr lang="en-US" sz="1800" dirty="0"/>
          </a:p>
          <a:p>
            <a:r>
              <a:rPr lang="en-US" sz="2400" dirty="0"/>
              <a:t>Not used in many projects because of the lack of knowledge of the methods available </a:t>
            </a:r>
            <a:r>
              <a:rPr lang="en-US" sz="2000" dirty="0"/>
              <a:t>(and concerns about costs)</a:t>
            </a:r>
            <a:endParaRPr lang="en-US" sz="2400" dirty="0"/>
          </a:p>
        </p:txBody>
      </p:sp>
      <p:sp>
        <p:nvSpPr>
          <p:cNvPr id="5" name="Slide Number Placeholder 4"/>
          <p:cNvSpPr>
            <a:spLocks noGrp="1"/>
          </p:cNvSpPr>
          <p:nvPr>
            <p:ph type="sldNum" sz="quarter" idx="4"/>
          </p:nvPr>
        </p:nvSpPr>
        <p:spPr/>
        <p:txBody>
          <a:bodyPr/>
          <a:lstStyle/>
          <a:p>
            <a:fld id="{6DD46A88-E5DC-4709-B2F7-2CF3195C523F}"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2151183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_ITRC_annual_mtg_template_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7_ITRC_annual_mtg_template_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17_ITRC_annual_mtg_template_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2017_ITRC_annual_mtg_template_v3</Template>
  <TotalTime>189</TotalTime>
  <Words>1252</Words>
  <Application>Microsoft Office PowerPoint</Application>
  <PresentationFormat>On-screen Show (16:9)</PresentationFormat>
  <Paragraphs>226</Paragraphs>
  <Slides>29</Slides>
  <Notes>8</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2017_ITRC_annual_mtg_template_v3</vt:lpstr>
      <vt:lpstr>1_2017_ITRC_annual_mtg_template_v3</vt:lpstr>
      <vt:lpstr>2_2017_ITRC_annual_mtg_template_v3</vt:lpstr>
      <vt:lpstr>2017 ITRC Annual Meeting  Remediation Management of Complex Sites   Implementation Update</vt:lpstr>
      <vt:lpstr>Remediation Management of Complex Sites </vt:lpstr>
      <vt:lpstr>background/overview</vt:lpstr>
      <vt:lpstr>Implementation Objective</vt:lpstr>
      <vt:lpstr>Adaptive Site management approaches</vt:lpstr>
      <vt:lpstr>Implementation Schedule</vt:lpstr>
      <vt:lpstr>2017 ITRC Annual Meeting  bioavailability  in contaminated soil  Implementation Update</vt:lpstr>
      <vt:lpstr>Bioavailability in contaminated soil</vt:lpstr>
      <vt:lpstr>Background / overview</vt:lpstr>
      <vt:lpstr>challenges</vt:lpstr>
      <vt:lpstr>benefits </vt:lpstr>
      <vt:lpstr>Implementation Objectives (1)</vt:lpstr>
      <vt:lpstr>Implementation Objectives (2)</vt:lpstr>
      <vt:lpstr>Implementation Schedule</vt:lpstr>
      <vt:lpstr>2017 ITRC Annual Meeting  Characterization and Remediation of Fractured Rock  Implementation Update</vt:lpstr>
      <vt:lpstr>Characterization and Remediation of Fractured Rock </vt:lpstr>
      <vt:lpstr>Background/Overview</vt:lpstr>
      <vt:lpstr>The Project:</vt:lpstr>
      <vt:lpstr>Implementation Objective</vt:lpstr>
      <vt:lpstr>Implementation Schedule</vt:lpstr>
      <vt:lpstr>2017 ITRC Annual Meeting  Characterization and Remediation of Fractured Rock  Team Update</vt:lpstr>
      <vt:lpstr>PFAS Team Overview</vt:lpstr>
      <vt:lpstr>PFAS Team Goal</vt:lpstr>
      <vt:lpstr>2017: Developing Fact Sheets</vt:lpstr>
      <vt:lpstr>Target Users for Fact Sheets</vt:lpstr>
      <vt:lpstr>Project Overview</vt:lpstr>
      <vt:lpstr>Fact Sheet Writing Subgroup Leaders</vt:lpstr>
      <vt:lpstr>Fact Sheet Writing Schedule</vt:lpstr>
      <vt:lpstr>Project Overview: 2018-2019</vt:lpstr>
    </vt:vector>
  </TitlesOfParts>
  <Company>SRA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ITRC Annual Meeting</dc:title>
  <dc:creator>Jones, Cynthia</dc:creator>
  <cp:lastModifiedBy>Laureen Fleming</cp:lastModifiedBy>
  <cp:revision>20</cp:revision>
  <dcterms:created xsi:type="dcterms:W3CDTF">2017-01-31T18:32:33Z</dcterms:created>
  <dcterms:modified xsi:type="dcterms:W3CDTF">2017-03-31T14:18:55Z</dcterms:modified>
</cp:coreProperties>
</file>